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846" r:id="rId1"/>
  </p:sldMasterIdLst>
  <p:notesMasterIdLst>
    <p:notesMasterId r:id="rId15"/>
  </p:notesMasterIdLst>
  <p:sldIdLst>
    <p:sldId id="273" r:id="rId2"/>
    <p:sldId id="272" r:id="rId3"/>
    <p:sldId id="266" r:id="rId4"/>
    <p:sldId id="271" r:id="rId5"/>
    <p:sldId id="259" r:id="rId6"/>
    <p:sldId id="260" r:id="rId7"/>
    <p:sldId id="267" r:id="rId8"/>
    <p:sldId id="268" r:id="rId9"/>
    <p:sldId id="261" r:id="rId10"/>
    <p:sldId id="262" r:id="rId11"/>
    <p:sldId id="264" r:id="rId12"/>
    <p:sldId id="265" r:id="rId13"/>
    <p:sldId id="274" r:id="rId14"/>
  </p:sldIdLst>
  <p:sldSz cx="12192000" cy="6858000"/>
  <p:notesSz cx="12192000" cy="6858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2DFF"/>
    <a:srgbClr val="00CC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C5B7A4B-8538-4BCA-AB42-3E57E6198526}" v="5" dt="2024-06-18T15:34:33.753"/>
    <p1510:client id="{9A320B72-7640-4409-BC79-D4A1E9D5E4D4}" v="1062" dt="2024-06-18T15:17:08.506"/>
  </p1510:revLst>
</p1510:revInfo>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80" autoAdjust="0"/>
    <p:restoredTop sz="94660"/>
  </p:normalViewPr>
  <p:slideViewPr>
    <p:cSldViewPr>
      <p:cViewPr varScale="1">
        <p:scale>
          <a:sx n="78" d="100"/>
          <a:sy n="78" d="100"/>
        </p:scale>
        <p:origin x="787" y="62"/>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ignapan kumar" userId="b2742f83d0c7b8fb" providerId="LiveId" clId="{1C5B7A4B-8538-4BCA-AB42-3E57E6198526}"/>
    <pc:docChg chg="custSel addSld modSld">
      <pc:chgData name="vignapan kumar" userId="b2742f83d0c7b8fb" providerId="LiveId" clId="{1C5B7A4B-8538-4BCA-AB42-3E57E6198526}" dt="2024-06-18T15:37:19.543" v="70" actId="115"/>
      <pc:docMkLst>
        <pc:docMk/>
      </pc:docMkLst>
      <pc:sldChg chg="addSp delSp modSp new mod">
        <pc:chgData name="vignapan kumar" userId="b2742f83d0c7b8fb" providerId="LiveId" clId="{1C5B7A4B-8538-4BCA-AB42-3E57E6198526}" dt="2024-06-18T15:37:19.543" v="70" actId="115"/>
        <pc:sldMkLst>
          <pc:docMk/>
          <pc:sldMk cId="2196166548" sldId="274"/>
        </pc:sldMkLst>
        <pc:spChg chg="del">
          <ac:chgData name="vignapan kumar" userId="b2742f83d0c7b8fb" providerId="LiveId" clId="{1C5B7A4B-8538-4BCA-AB42-3E57E6198526}" dt="2024-06-18T15:29:53.787" v="1" actId="478"/>
          <ac:spMkLst>
            <pc:docMk/>
            <pc:sldMk cId="2196166548" sldId="274"/>
            <ac:spMk id="2" creationId="{407FE173-32C8-C790-5AF9-B41F5424DDF2}"/>
          </ac:spMkLst>
        </pc:spChg>
        <pc:spChg chg="add mod">
          <ac:chgData name="vignapan kumar" userId="b2742f83d0c7b8fb" providerId="LiveId" clId="{1C5B7A4B-8538-4BCA-AB42-3E57E6198526}" dt="2024-06-18T15:32:52.646" v="18"/>
          <ac:spMkLst>
            <pc:docMk/>
            <pc:sldMk cId="2196166548" sldId="274"/>
            <ac:spMk id="7" creationId="{BFFAACE3-95DA-5A49-8E9E-93E1DEDAFF51}"/>
          </ac:spMkLst>
        </pc:spChg>
        <pc:spChg chg="add del mod">
          <ac:chgData name="vignapan kumar" userId="b2742f83d0c7b8fb" providerId="LiveId" clId="{1C5B7A4B-8538-4BCA-AB42-3E57E6198526}" dt="2024-06-18T15:33:54.953" v="23"/>
          <ac:spMkLst>
            <pc:docMk/>
            <pc:sldMk cId="2196166548" sldId="274"/>
            <ac:spMk id="8" creationId="{E629735B-91C3-C39B-8319-3CCF0145413D}"/>
          </ac:spMkLst>
        </pc:spChg>
        <pc:spChg chg="add del mod">
          <ac:chgData name="vignapan kumar" userId="b2742f83d0c7b8fb" providerId="LiveId" clId="{1C5B7A4B-8538-4BCA-AB42-3E57E6198526}" dt="2024-06-18T15:34:32.415" v="25" actId="478"/>
          <ac:spMkLst>
            <pc:docMk/>
            <pc:sldMk cId="2196166548" sldId="274"/>
            <ac:spMk id="9" creationId="{8F2A0271-2F07-6E3B-BA8C-CFDCDB1A0AD6}"/>
          </ac:spMkLst>
        </pc:spChg>
        <pc:spChg chg="add mod">
          <ac:chgData name="vignapan kumar" userId="b2742f83d0c7b8fb" providerId="LiveId" clId="{1C5B7A4B-8538-4BCA-AB42-3E57E6198526}" dt="2024-06-18T15:37:19.543" v="70" actId="115"/>
          <ac:spMkLst>
            <pc:docMk/>
            <pc:sldMk cId="2196166548" sldId="274"/>
            <ac:spMk id="10" creationId="{71657DA4-BF57-B32E-6A91-AD4EC1C70C99}"/>
          </ac:spMkLst>
        </pc:spChg>
        <pc:picChg chg="add del mod">
          <ac:chgData name="vignapan kumar" userId="b2742f83d0c7b8fb" providerId="LiveId" clId="{1C5B7A4B-8538-4BCA-AB42-3E57E6198526}" dt="2024-06-18T15:31:56.227" v="12" actId="478"/>
          <ac:picMkLst>
            <pc:docMk/>
            <pc:sldMk cId="2196166548" sldId="274"/>
            <ac:picMk id="4" creationId="{2369B658-7866-3B62-86B8-F6B964F465A6}"/>
          </ac:picMkLst>
        </pc:picChg>
        <pc:picChg chg="add mod">
          <ac:chgData name="vignapan kumar" userId="b2742f83d0c7b8fb" providerId="LiveId" clId="{1C5B7A4B-8538-4BCA-AB42-3E57E6198526}" dt="2024-06-18T15:36:38.653" v="67" actId="1076"/>
          <ac:picMkLst>
            <pc:docMk/>
            <pc:sldMk cId="2196166548" sldId="274"/>
            <ac:picMk id="6" creationId="{E13A2A7C-F764-B7D1-2DE9-30C2424889C0}"/>
          </ac:picMkLst>
        </pc:picChg>
      </pc:sldChg>
    </pc:docChg>
  </pc:docChgLst>
</pc:chgInfo>
</file>

<file path=ppt/media/image1.jpeg>
</file>

<file path=ppt/media/image10.jpe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5CB0BB6D-8B5C-466C-AF14-5BF6F2742BFC}" type="datetimeFigureOut">
              <a:rPr lang="en-IN" smtClean="0"/>
              <a:t>18-06-2024</a:t>
            </a:fld>
            <a:endParaRPr lang="en-IN"/>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3FA2B44D-002E-46E4-A4E4-C61AE0F6AF44}" type="slidenum">
              <a:rPr lang="en-IN" smtClean="0"/>
              <a:t>‹#›</a:t>
            </a:fld>
            <a:endParaRPr lang="en-IN"/>
          </a:p>
        </p:txBody>
      </p:sp>
    </p:spTree>
    <p:extLst>
      <p:ext uri="{BB962C8B-B14F-4D97-AF65-F5344CB8AC3E}">
        <p14:creationId xmlns:p14="http://schemas.microsoft.com/office/powerpoint/2010/main" val="27515263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3FA2B44D-002E-46E4-A4E4-C61AE0F6AF44}" type="slidenum">
              <a:rPr lang="en-IN" smtClean="0"/>
              <a:t>5</a:t>
            </a:fld>
            <a:endParaRPr lang="en-IN"/>
          </a:p>
        </p:txBody>
      </p:sp>
    </p:spTree>
    <p:extLst>
      <p:ext uri="{BB962C8B-B14F-4D97-AF65-F5344CB8AC3E}">
        <p14:creationId xmlns:p14="http://schemas.microsoft.com/office/powerpoint/2010/main" val="19271919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3FA2B44D-002E-46E4-A4E4-C61AE0F6AF44}" type="slidenum">
              <a:rPr lang="en-IN" smtClean="0"/>
              <a:t>11</a:t>
            </a:fld>
            <a:endParaRPr lang="en-IN"/>
          </a:p>
        </p:txBody>
      </p:sp>
    </p:spTree>
    <p:extLst>
      <p:ext uri="{BB962C8B-B14F-4D97-AF65-F5344CB8AC3E}">
        <p14:creationId xmlns:p14="http://schemas.microsoft.com/office/powerpoint/2010/main" val="421945777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1D8BD707-D9CF-40AE-B4C6-C98DA3205C09}" type="datetimeFigureOut">
              <a:rPr lang="en-US" smtClean="0"/>
              <a:t>6/18/2024</a:t>
            </a:fld>
            <a:endParaRPr lang="en-US"/>
          </a:p>
        </p:txBody>
      </p:sp>
      <p:sp>
        <p:nvSpPr>
          <p:cNvPr id="5" name="Footer Placeholder 4"/>
          <p:cNvSpPr>
            <a:spLocks noGrp="1"/>
          </p:cNvSpPr>
          <p:nvPr>
            <p:ph type="ftr" sz="quarter" idx="11"/>
          </p:nvPr>
        </p:nvSpPr>
        <p:spPr>
          <a:xfrm>
            <a:off x="3962399" y="5870575"/>
            <a:ext cx="4893958" cy="377825"/>
          </a:xfrm>
        </p:spPr>
        <p:txBody>
          <a:bodyPr/>
          <a:lstStyle/>
          <a:p>
            <a:endParaRPr lang="en-IN"/>
          </a:p>
        </p:txBody>
      </p:sp>
      <p:sp>
        <p:nvSpPr>
          <p:cNvPr id="6" name="Slide Number Placeholder 5"/>
          <p:cNvSpPr>
            <a:spLocks noGrp="1"/>
          </p:cNvSpPr>
          <p:nvPr>
            <p:ph type="sldNum" sz="quarter" idx="12"/>
          </p:nvPr>
        </p:nvSpPr>
        <p:spPr>
          <a:xfrm>
            <a:off x="10608958" y="5870575"/>
            <a:ext cx="551167" cy="377825"/>
          </a:xfrm>
        </p:spPr>
        <p:txBody>
          <a:bodyPr/>
          <a:lstStyle/>
          <a:p>
            <a:pPr marL="38100">
              <a:lnSpc>
                <a:spcPct val="100000"/>
              </a:lnSpc>
              <a:spcBef>
                <a:spcPts val="55"/>
              </a:spcBef>
            </a:pPr>
            <a:fld id="{81D60167-4931-47E6-BA6A-407CBD079E47}" type="slidenum">
              <a:rPr lang="en-IN" spc="10" smtClean="0"/>
              <a:t>‹#›</a:t>
            </a:fld>
            <a:endParaRPr lang="en-IN" spc="10" dirty="0"/>
          </a:p>
        </p:txBody>
      </p:sp>
    </p:spTree>
    <p:extLst>
      <p:ext uri="{BB962C8B-B14F-4D97-AF65-F5344CB8AC3E}">
        <p14:creationId xmlns:p14="http://schemas.microsoft.com/office/powerpoint/2010/main" val="3579821397"/>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6/18/2024</a:t>
            </a:fld>
            <a:endParaRPr lang="en-US"/>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38100">
              <a:lnSpc>
                <a:spcPct val="100000"/>
              </a:lnSpc>
              <a:spcBef>
                <a:spcPts val="55"/>
              </a:spcBef>
            </a:pPr>
            <a:fld id="{81D60167-4931-47E6-BA6A-407CBD079E47}" type="slidenum">
              <a:rPr lang="en-IN" spc="10" smtClean="0"/>
              <a:t>‹#›</a:t>
            </a:fld>
            <a:endParaRPr lang="en-IN" spc="10" dirty="0"/>
          </a:p>
        </p:txBody>
      </p:sp>
    </p:spTree>
    <p:extLst>
      <p:ext uri="{BB962C8B-B14F-4D97-AF65-F5344CB8AC3E}">
        <p14:creationId xmlns:p14="http://schemas.microsoft.com/office/powerpoint/2010/main" val="42109879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t>6/18/2024</a:t>
            </a:fld>
            <a:endParaRPr lang="en-US"/>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38100">
              <a:lnSpc>
                <a:spcPct val="100000"/>
              </a:lnSpc>
              <a:spcBef>
                <a:spcPts val="55"/>
              </a:spcBef>
            </a:pPr>
            <a:fld id="{81D60167-4931-47E6-BA6A-407CBD079E47}" type="slidenum">
              <a:rPr lang="en-IN" spc="10" smtClean="0"/>
              <a:t>‹#›</a:t>
            </a:fld>
            <a:endParaRPr lang="en-IN" spc="10" dirty="0"/>
          </a:p>
        </p:txBody>
      </p:sp>
    </p:spTree>
    <p:extLst>
      <p:ext uri="{BB962C8B-B14F-4D97-AF65-F5344CB8AC3E}">
        <p14:creationId xmlns:p14="http://schemas.microsoft.com/office/powerpoint/2010/main" val="3787599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t>6/18/2024</a:t>
            </a:fld>
            <a:endParaRPr lang="en-US"/>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38100">
              <a:lnSpc>
                <a:spcPct val="100000"/>
              </a:lnSpc>
              <a:spcBef>
                <a:spcPts val="55"/>
              </a:spcBef>
            </a:pPr>
            <a:fld id="{81D60167-4931-47E6-BA6A-407CBD079E47}" type="slidenum">
              <a:rPr lang="en-IN" spc="10" smtClean="0"/>
              <a:t>‹#›</a:t>
            </a:fld>
            <a:endParaRPr lang="en-IN" spc="10" dirty="0"/>
          </a:p>
        </p:txBody>
      </p:sp>
    </p:spTree>
    <p:extLst>
      <p:ext uri="{BB962C8B-B14F-4D97-AF65-F5344CB8AC3E}">
        <p14:creationId xmlns:p14="http://schemas.microsoft.com/office/powerpoint/2010/main" val="55869886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t>6/18/2024</a:t>
            </a:fld>
            <a:endParaRPr lang="en-US"/>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38100">
              <a:lnSpc>
                <a:spcPct val="100000"/>
              </a:lnSpc>
              <a:spcBef>
                <a:spcPts val="55"/>
              </a:spcBef>
            </a:pPr>
            <a:fld id="{81D60167-4931-47E6-BA6A-407CBD079E47}" type="slidenum">
              <a:rPr lang="en-IN" spc="10" smtClean="0"/>
              <a:t>‹#›</a:t>
            </a:fld>
            <a:endParaRPr lang="en-IN" spc="10" dirty="0"/>
          </a:p>
        </p:txBody>
      </p:sp>
    </p:spTree>
    <p:extLst>
      <p:ext uri="{BB962C8B-B14F-4D97-AF65-F5344CB8AC3E}">
        <p14:creationId xmlns:p14="http://schemas.microsoft.com/office/powerpoint/2010/main" val="25598440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t>6/18/2024</a:t>
            </a:fld>
            <a:endParaRPr lang="en-US"/>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38100">
              <a:lnSpc>
                <a:spcPct val="100000"/>
              </a:lnSpc>
              <a:spcBef>
                <a:spcPts val="55"/>
              </a:spcBef>
            </a:pPr>
            <a:fld id="{81D60167-4931-47E6-BA6A-407CBD079E47}" type="slidenum">
              <a:rPr lang="en-IN" spc="10" smtClean="0"/>
              <a:t>‹#›</a:t>
            </a:fld>
            <a:endParaRPr lang="en-IN" spc="10" dirty="0"/>
          </a:p>
        </p:txBody>
      </p:sp>
    </p:spTree>
    <p:extLst>
      <p:ext uri="{BB962C8B-B14F-4D97-AF65-F5344CB8AC3E}">
        <p14:creationId xmlns:p14="http://schemas.microsoft.com/office/powerpoint/2010/main" val="272522001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t>6/18/2024</a:t>
            </a:fld>
            <a:endParaRPr lang="en-US"/>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38100">
              <a:lnSpc>
                <a:spcPct val="100000"/>
              </a:lnSpc>
              <a:spcBef>
                <a:spcPts val="55"/>
              </a:spcBef>
            </a:pPr>
            <a:fld id="{81D60167-4931-47E6-BA6A-407CBD079E47}" type="slidenum">
              <a:rPr lang="en-IN" spc="10" smtClean="0"/>
              <a:t>‹#›</a:t>
            </a:fld>
            <a:endParaRPr lang="en-IN" spc="10" dirty="0"/>
          </a:p>
        </p:txBody>
      </p:sp>
    </p:spTree>
    <p:extLst>
      <p:ext uri="{BB962C8B-B14F-4D97-AF65-F5344CB8AC3E}">
        <p14:creationId xmlns:p14="http://schemas.microsoft.com/office/powerpoint/2010/main" val="414277572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t>6/18/2024</a:t>
            </a:fld>
            <a:endParaRPr lang="en-US"/>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38100">
              <a:lnSpc>
                <a:spcPct val="100000"/>
              </a:lnSpc>
              <a:spcBef>
                <a:spcPts val="55"/>
              </a:spcBef>
            </a:pPr>
            <a:fld id="{81D60167-4931-47E6-BA6A-407CBD079E47}" type="slidenum">
              <a:rPr lang="en-IN" spc="10" smtClean="0"/>
              <a:t>‹#›</a:t>
            </a:fld>
            <a:endParaRPr lang="en-IN" spc="10" dirty="0"/>
          </a:p>
        </p:txBody>
      </p:sp>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Tree>
    <p:extLst>
      <p:ext uri="{BB962C8B-B14F-4D97-AF65-F5344CB8AC3E}">
        <p14:creationId xmlns:p14="http://schemas.microsoft.com/office/powerpoint/2010/main" val="409027438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t>6/18/2024</a:t>
            </a:fld>
            <a:endParaRPr lang="en-US"/>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38100">
              <a:lnSpc>
                <a:spcPct val="100000"/>
              </a:lnSpc>
              <a:spcBef>
                <a:spcPts val="55"/>
              </a:spcBef>
            </a:pPr>
            <a:fld id="{81D60167-4931-47E6-BA6A-407CBD079E47}" type="slidenum">
              <a:rPr lang="en-IN" spc="10" smtClean="0"/>
              <a:t>‹#›</a:t>
            </a:fld>
            <a:endParaRPr lang="en-IN" spc="10" dirty="0"/>
          </a:p>
        </p:txBody>
      </p:sp>
    </p:spTree>
    <p:extLst>
      <p:ext uri="{BB962C8B-B14F-4D97-AF65-F5344CB8AC3E}">
        <p14:creationId xmlns:p14="http://schemas.microsoft.com/office/powerpoint/2010/main" val="37128799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cSld name="1_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3195574" y="2067305"/>
            <a:ext cx="5800851" cy="518160"/>
          </a:xfrm>
          <a:prstGeom prst="rect">
            <a:avLst/>
          </a:prstGeom>
        </p:spPr>
        <p:txBody>
          <a:bodyPr wrap="square" lIns="0" tIns="0" rIns="0" bIns="0">
            <a:spAutoFit/>
          </a:bodyPr>
          <a:lstStyle>
            <a:lvl1pPr>
              <a:defRPr sz="3200" b="0" i="0">
                <a:solidFill>
                  <a:schemeClr val="tx1"/>
                </a:solidFill>
                <a:latin typeface="Trebuchet MS"/>
                <a:cs typeface="Trebuchet MS"/>
              </a:defRPr>
            </a:lvl1pPr>
          </a:lstStyle>
          <a:p>
            <a:endParaRPr/>
          </a:p>
        </p:txBody>
      </p:sp>
      <p:sp>
        <p:nvSpPr>
          <p:cNvPr id="3" name="Holder 3"/>
          <p:cNvSpPr>
            <a:spLocks noGrp="1"/>
          </p:cNvSpPr>
          <p:nvPr>
            <p:ph type="subTitle" idx="4"/>
          </p:nvPr>
        </p:nvSpPr>
        <p:spPr>
          <a:xfrm>
            <a:off x="1828800" y="3840480"/>
            <a:ext cx="85344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6/18/2024</a:t>
            </a:fld>
            <a:endParaRPr lang="en-US"/>
          </a:p>
        </p:txBody>
      </p:sp>
      <p:sp>
        <p:nvSpPr>
          <p:cNvPr id="6" name="Holder 6"/>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extLst>
      <p:ext uri="{BB962C8B-B14F-4D97-AF65-F5344CB8AC3E}">
        <p14:creationId xmlns:p14="http://schemas.microsoft.com/office/powerpoint/2010/main" val="32500829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t>6/18/2024</a:t>
            </a:fld>
            <a:endParaRPr lang="en-US"/>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38100">
              <a:lnSpc>
                <a:spcPct val="100000"/>
              </a:lnSpc>
              <a:spcBef>
                <a:spcPts val="55"/>
              </a:spcBef>
            </a:pPr>
            <a:fld id="{81D60167-4931-47E6-BA6A-407CBD079E47}" type="slidenum">
              <a:rPr lang="en-IN" spc="10" smtClean="0"/>
              <a:t>‹#›</a:t>
            </a:fld>
            <a:endParaRPr lang="en-IN" spc="10" dirty="0"/>
          </a:p>
        </p:txBody>
      </p:sp>
    </p:spTree>
    <p:extLst>
      <p:ext uri="{BB962C8B-B14F-4D97-AF65-F5344CB8AC3E}">
        <p14:creationId xmlns:p14="http://schemas.microsoft.com/office/powerpoint/2010/main" val="30764654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t>6/18/2024</a:t>
            </a:fld>
            <a:endParaRPr lang="en-US"/>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38100">
              <a:lnSpc>
                <a:spcPct val="100000"/>
              </a:lnSpc>
              <a:spcBef>
                <a:spcPts val="55"/>
              </a:spcBef>
            </a:pPr>
            <a:fld id="{81D60167-4931-47E6-BA6A-407CBD079E47}" type="slidenum">
              <a:rPr lang="en-IN" spc="10" smtClean="0"/>
              <a:t>‹#›</a:t>
            </a:fld>
            <a:endParaRPr lang="en-IN" spc="10" dirty="0"/>
          </a:p>
        </p:txBody>
      </p:sp>
    </p:spTree>
    <p:extLst>
      <p:ext uri="{BB962C8B-B14F-4D97-AF65-F5344CB8AC3E}">
        <p14:creationId xmlns:p14="http://schemas.microsoft.com/office/powerpoint/2010/main" val="38632774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D8BD707-D9CF-40AE-B4C6-C98DA3205C09}" type="datetimeFigureOut">
              <a:rPr lang="en-US" smtClean="0"/>
              <a:t>6/18/2024</a:t>
            </a:fld>
            <a:endParaRPr lang="en-US"/>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38100">
              <a:lnSpc>
                <a:spcPct val="100000"/>
              </a:lnSpc>
              <a:spcBef>
                <a:spcPts val="55"/>
              </a:spcBef>
            </a:pPr>
            <a:fld id="{81D60167-4931-47E6-BA6A-407CBD079E47}" type="slidenum">
              <a:rPr lang="en-IN" spc="10" smtClean="0"/>
              <a:t>‹#›</a:t>
            </a:fld>
            <a:endParaRPr lang="en-IN" spc="10" dirty="0"/>
          </a:p>
        </p:txBody>
      </p:sp>
    </p:spTree>
    <p:extLst>
      <p:ext uri="{BB962C8B-B14F-4D97-AF65-F5344CB8AC3E}">
        <p14:creationId xmlns:p14="http://schemas.microsoft.com/office/powerpoint/2010/main" val="40816123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D8BD707-D9CF-40AE-B4C6-C98DA3205C09}" type="datetimeFigureOut">
              <a:rPr lang="en-US" smtClean="0"/>
              <a:t>6/18/2024</a:t>
            </a:fld>
            <a:endParaRPr lang="en-US"/>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pPr marL="38100">
              <a:lnSpc>
                <a:spcPct val="100000"/>
              </a:lnSpc>
              <a:spcBef>
                <a:spcPts val="55"/>
              </a:spcBef>
            </a:pPr>
            <a:fld id="{81D60167-4931-47E6-BA6A-407CBD079E47}" type="slidenum">
              <a:rPr lang="en-IN" spc="10" smtClean="0"/>
              <a:t>‹#›</a:t>
            </a:fld>
            <a:endParaRPr lang="en-IN" spc="10" dirty="0"/>
          </a:p>
        </p:txBody>
      </p:sp>
    </p:spTree>
    <p:extLst>
      <p:ext uri="{BB962C8B-B14F-4D97-AF65-F5344CB8AC3E}">
        <p14:creationId xmlns:p14="http://schemas.microsoft.com/office/powerpoint/2010/main" val="10260772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D8BD707-D9CF-40AE-B4C6-C98DA3205C09}" type="datetimeFigureOut">
              <a:rPr lang="en-US" smtClean="0"/>
              <a:t>6/18/2024</a:t>
            </a:fld>
            <a:endParaRPr lang="en-US"/>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pPr marL="38100">
              <a:lnSpc>
                <a:spcPct val="100000"/>
              </a:lnSpc>
              <a:spcBef>
                <a:spcPts val="55"/>
              </a:spcBef>
            </a:pPr>
            <a:fld id="{81D60167-4931-47E6-BA6A-407CBD079E47}" type="slidenum">
              <a:rPr lang="en-IN" spc="10" smtClean="0"/>
              <a:t>‹#›</a:t>
            </a:fld>
            <a:endParaRPr lang="en-IN" spc="10" dirty="0"/>
          </a:p>
        </p:txBody>
      </p:sp>
    </p:spTree>
    <p:extLst>
      <p:ext uri="{BB962C8B-B14F-4D97-AF65-F5344CB8AC3E}">
        <p14:creationId xmlns:p14="http://schemas.microsoft.com/office/powerpoint/2010/main" val="27322775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1D8BD707-D9CF-40AE-B4C6-C98DA3205C09}" type="datetimeFigureOut">
              <a:rPr lang="en-US" smtClean="0"/>
              <a:t>6/18/2024</a:t>
            </a:fld>
            <a:endParaRPr lang="en-US"/>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pPr marL="38100">
              <a:lnSpc>
                <a:spcPct val="100000"/>
              </a:lnSpc>
              <a:spcBef>
                <a:spcPts val="55"/>
              </a:spcBef>
            </a:pPr>
            <a:fld id="{81D60167-4931-47E6-BA6A-407CBD079E47}" type="slidenum">
              <a:rPr lang="en-IN" spc="10" smtClean="0"/>
              <a:t>‹#›</a:t>
            </a:fld>
            <a:endParaRPr lang="en-IN" spc="10" dirty="0"/>
          </a:p>
        </p:txBody>
      </p:sp>
    </p:spTree>
    <p:extLst>
      <p:ext uri="{BB962C8B-B14F-4D97-AF65-F5344CB8AC3E}">
        <p14:creationId xmlns:p14="http://schemas.microsoft.com/office/powerpoint/2010/main" val="22748973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6/18/2024</a:t>
            </a:fld>
            <a:endParaRPr lang="en-US"/>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38100">
              <a:lnSpc>
                <a:spcPct val="100000"/>
              </a:lnSpc>
              <a:spcBef>
                <a:spcPts val="55"/>
              </a:spcBef>
            </a:pPr>
            <a:fld id="{81D60167-4931-47E6-BA6A-407CBD079E47}" type="slidenum">
              <a:rPr lang="en-IN" spc="10" smtClean="0"/>
              <a:t>‹#›</a:t>
            </a:fld>
            <a:endParaRPr lang="en-IN" spc="10" dirty="0"/>
          </a:p>
        </p:txBody>
      </p:sp>
    </p:spTree>
    <p:extLst>
      <p:ext uri="{BB962C8B-B14F-4D97-AF65-F5344CB8AC3E}">
        <p14:creationId xmlns:p14="http://schemas.microsoft.com/office/powerpoint/2010/main" val="41837315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6/18/2024</a:t>
            </a:fld>
            <a:endParaRPr lang="en-US"/>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38100">
              <a:lnSpc>
                <a:spcPct val="100000"/>
              </a:lnSpc>
              <a:spcBef>
                <a:spcPts val="55"/>
              </a:spcBef>
            </a:pPr>
            <a:fld id="{81D60167-4931-47E6-BA6A-407CBD079E47}" type="slidenum">
              <a:rPr lang="en-IN" spc="10" smtClean="0"/>
              <a:t>‹#›</a:t>
            </a:fld>
            <a:endParaRPr lang="en-IN" spc="10" dirty="0"/>
          </a:p>
        </p:txBody>
      </p:sp>
    </p:spTree>
    <p:extLst>
      <p:ext uri="{BB962C8B-B14F-4D97-AF65-F5344CB8AC3E}">
        <p14:creationId xmlns:p14="http://schemas.microsoft.com/office/powerpoint/2010/main" val="4855602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1D8BD707-D9CF-40AE-B4C6-C98DA3205C09}" type="datetimeFigureOut">
              <a:rPr lang="en-US" smtClean="0"/>
              <a:t>6/18/2024</a:t>
            </a:fld>
            <a:endParaRPr lang="en-US"/>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IN"/>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pPr marL="38100">
              <a:lnSpc>
                <a:spcPct val="100000"/>
              </a:lnSpc>
              <a:spcBef>
                <a:spcPts val="55"/>
              </a:spcBef>
            </a:pPr>
            <a:fld id="{81D60167-4931-47E6-BA6A-407CBD079E47}" type="slidenum">
              <a:rPr lang="en-IN" spc="10" smtClean="0"/>
              <a:t>‹#›</a:t>
            </a:fld>
            <a:endParaRPr lang="en-IN" spc="10" dirty="0"/>
          </a:p>
        </p:txBody>
      </p:sp>
    </p:spTree>
    <p:extLst>
      <p:ext uri="{BB962C8B-B14F-4D97-AF65-F5344CB8AC3E}">
        <p14:creationId xmlns:p14="http://schemas.microsoft.com/office/powerpoint/2010/main" val="1288019434"/>
      </p:ext>
    </p:extLst>
  </p:cSld>
  <p:clrMap bg1="dk1" tx1="lt1" bg2="dk2" tx2="lt2" accent1="accent1" accent2="accent2" accent3="accent3" accent4="accent4" accent5="accent5" accent6="accent6" hlink="hlink" folHlink="folHlink"/>
  <p:sldLayoutIdLst>
    <p:sldLayoutId id="2147483847" r:id="rId1"/>
    <p:sldLayoutId id="2147483848" r:id="rId2"/>
    <p:sldLayoutId id="2147483849" r:id="rId3"/>
    <p:sldLayoutId id="2147483850" r:id="rId4"/>
    <p:sldLayoutId id="2147483851" r:id="rId5"/>
    <p:sldLayoutId id="2147483852" r:id="rId6"/>
    <p:sldLayoutId id="2147483853" r:id="rId7"/>
    <p:sldLayoutId id="2147483854" r:id="rId8"/>
    <p:sldLayoutId id="2147483855" r:id="rId9"/>
    <p:sldLayoutId id="2147483856" r:id="rId10"/>
    <p:sldLayoutId id="2147483857" r:id="rId11"/>
    <p:sldLayoutId id="2147483858" r:id="rId12"/>
    <p:sldLayoutId id="2147483859" r:id="rId13"/>
    <p:sldLayoutId id="2147483860" r:id="rId14"/>
    <p:sldLayoutId id="2147483861" r:id="rId15"/>
    <p:sldLayoutId id="2147483862" r:id="rId16"/>
    <p:sldLayoutId id="2147483863" r:id="rId17"/>
    <p:sldLayoutId id="2147483864" r:id="rId18"/>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6.xml"/><Relationship Id="rId5" Type="http://schemas.openxmlformats.org/officeDocument/2006/relationships/image" Target="../media/image14.png"/><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9" name="Subtitle 13">
            <a:extLst>
              <a:ext uri="{FF2B5EF4-FFF2-40B4-BE49-F238E27FC236}">
                <a16:creationId xmlns:a16="http://schemas.microsoft.com/office/drawing/2014/main" id="{2497132C-F34A-0A6B-3BDE-206F24B4C0F0}"/>
              </a:ext>
            </a:extLst>
          </p:cNvPr>
          <p:cNvSpPr>
            <a:spLocks noGrp="1"/>
          </p:cNvSpPr>
          <p:nvPr>
            <p:ph type="subTitle" idx="4"/>
          </p:nvPr>
        </p:nvSpPr>
        <p:spPr>
          <a:xfrm>
            <a:off x="1524000" y="3584376"/>
            <a:ext cx="9601200" cy="615553"/>
          </a:xfrm>
          <a:noFill/>
          <a:ln>
            <a:noFill/>
          </a:ln>
        </p:spPr>
        <p:txBody>
          <a:bodyPr/>
          <a:lstStyle/>
          <a:p>
            <a:pPr marL="0" indent="0">
              <a:buNone/>
            </a:pPr>
            <a:r>
              <a:rPr lang="en-US" sz="4000" b="1" dirty="0">
                <a:ln w="9525">
                  <a:solidFill>
                    <a:schemeClr val="bg1"/>
                  </a:solidFill>
                  <a:prstDash val="solid"/>
                </a:ln>
                <a:effectLst>
                  <a:outerShdw blurRad="12700" dist="38100" dir="2700000" algn="tl" rotWithShape="0">
                    <a:schemeClr val="bg1">
                      <a:lumMod val="50000"/>
                    </a:schemeClr>
                  </a:outerShdw>
                </a:effectLst>
                <a:latin typeface="Arial Black" panose="020B0A04020102020204" pitchFamily="34" charset="0"/>
              </a:rPr>
              <a:t>VADLAMUDI VIGNAPAN KUMAR</a:t>
            </a:r>
            <a:endParaRPr lang="en-IN" sz="4000" b="1" dirty="0">
              <a:ln w="9525">
                <a:solidFill>
                  <a:schemeClr val="bg1"/>
                </a:solidFill>
                <a:prstDash val="solid"/>
              </a:ln>
              <a:effectLst>
                <a:outerShdw blurRad="12700" dist="38100" dir="2700000" algn="tl" rotWithShape="0">
                  <a:schemeClr val="bg1">
                    <a:lumMod val="50000"/>
                  </a:schemeClr>
                </a:outerShdw>
              </a:effectLst>
              <a:latin typeface="Arial Black" panose="020B0A04020102020204" pitchFamily="34" charset="0"/>
            </a:endParaRPr>
          </a:p>
        </p:txBody>
      </p:sp>
      <p:sp>
        <p:nvSpPr>
          <p:cNvPr id="11" name="object 8">
            <a:extLst>
              <a:ext uri="{FF2B5EF4-FFF2-40B4-BE49-F238E27FC236}">
                <a16:creationId xmlns:a16="http://schemas.microsoft.com/office/drawing/2014/main" id="{8FB1CD68-1023-D9A3-05F2-39227E7CF42A}"/>
              </a:ext>
            </a:extLst>
          </p:cNvPr>
          <p:cNvSpPr txBox="1"/>
          <p:nvPr/>
        </p:nvSpPr>
        <p:spPr>
          <a:xfrm>
            <a:off x="2362200" y="2133600"/>
            <a:ext cx="9448800" cy="1256754"/>
          </a:xfrm>
          <a:prstGeom prst="rect">
            <a:avLst/>
          </a:prstGeom>
        </p:spPr>
        <p:txBody>
          <a:bodyPr vert="horz" wrap="square" lIns="0" tIns="12700" rIns="0" bIns="0" rtlCol="0">
            <a:spAutoFit/>
          </a:bodyPr>
          <a:lstStyle/>
          <a:p>
            <a:pPr marL="12700" algn="just">
              <a:lnSpc>
                <a:spcPct val="100000"/>
              </a:lnSpc>
              <a:spcBef>
                <a:spcPts val="100"/>
              </a:spcBef>
            </a:pPr>
            <a:r>
              <a:rPr lang="en-US" sz="4000" b="1" dirty="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cs typeface="Trebuchet MS"/>
              </a:rPr>
              <a:t>             </a:t>
            </a:r>
            <a:r>
              <a:rPr sz="4000" b="1" u="sng" dirty="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cs typeface="Trebuchet MS"/>
              </a:rPr>
              <a:t>P</a:t>
            </a:r>
            <a:r>
              <a:rPr lang="en-US" sz="4000" b="1" u="sng" dirty="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cs typeface="Trebuchet MS"/>
              </a:rPr>
              <a:t>ROJECT</a:t>
            </a:r>
          </a:p>
          <a:p>
            <a:pPr marL="12700" algn="just">
              <a:lnSpc>
                <a:spcPct val="100000"/>
              </a:lnSpc>
              <a:spcBef>
                <a:spcPts val="100"/>
              </a:spcBef>
            </a:pPr>
            <a:r>
              <a:rPr lang="en-US" sz="4000" b="1" dirty="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cs typeface="Trebuchet MS"/>
              </a:rPr>
              <a:t>KEYLOGGER &amp; SECURITY</a:t>
            </a:r>
            <a:endParaRPr sz="4000" b="1" dirty="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cs typeface="Trebuchet MS"/>
            </a:endParaRPr>
          </a:p>
        </p:txBody>
      </p:sp>
    </p:spTree>
    <p:extLst>
      <p:ext uri="{BB962C8B-B14F-4D97-AF65-F5344CB8AC3E}">
        <p14:creationId xmlns:p14="http://schemas.microsoft.com/office/powerpoint/2010/main" val="23303788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object 6"/>
          <p:cNvSpPr txBox="1">
            <a:spLocks noGrp="1"/>
          </p:cNvSpPr>
          <p:nvPr>
            <p:ph type="title"/>
          </p:nvPr>
        </p:nvSpPr>
        <p:spPr>
          <a:xfrm>
            <a:off x="381000" y="304800"/>
            <a:ext cx="12725400" cy="1244571"/>
          </a:xfrm>
          <a:prstGeom prst="rect">
            <a:avLst/>
          </a:prstGeom>
        </p:spPr>
        <p:txBody>
          <a:bodyPr vert="horz" wrap="square" lIns="0" tIns="13335" rIns="0" bIns="0" rtlCol="0">
            <a:spAutoFit/>
          </a:bodyPr>
          <a:lstStyle/>
          <a:p>
            <a:pPr marL="12700">
              <a:lnSpc>
                <a:spcPct val="100000"/>
              </a:lnSpc>
              <a:spcBef>
                <a:spcPts val="105"/>
              </a:spcBef>
            </a:pPr>
            <a:r>
              <a:rPr sz="4000" b="1" cap="none" spc="50" dirty="0">
                <a:ln w="9525" cmpd="sng">
                  <a:solidFill>
                    <a:schemeClr val="accent1"/>
                  </a:solidFill>
                  <a:prstDash val="solid"/>
                </a:ln>
                <a:solidFill>
                  <a:srgbClr val="70AD47">
                    <a:tint val="1000"/>
                  </a:srgbClr>
                </a:solidFill>
                <a:effectLst>
                  <a:glow rad="38100">
                    <a:schemeClr val="accent1">
                      <a:alpha val="40000"/>
                    </a:schemeClr>
                  </a:glow>
                </a:effectLst>
                <a:latin typeface="Arial Black" panose="020B0A04020102020204" pitchFamily="34" charset="0"/>
              </a:rPr>
              <a:t>SOLUTION</a:t>
            </a:r>
            <a:r>
              <a:rPr lang="en-US" sz="4000" b="1" cap="none" spc="50" dirty="0">
                <a:ln w="9525" cmpd="sng">
                  <a:solidFill>
                    <a:schemeClr val="accent1"/>
                  </a:solidFill>
                  <a:prstDash val="solid"/>
                </a:ln>
                <a:solidFill>
                  <a:srgbClr val="70AD47">
                    <a:tint val="1000"/>
                  </a:srgbClr>
                </a:solidFill>
                <a:effectLst>
                  <a:glow rad="38100">
                    <a:schemeClr val="accent1">
                      <a:alpha val="40000"/>
                    </a:schemeClr>
                  </a:glow>
                </a:effectLst>
                <a:latin typeface="Arial Black" panose="020B0A04020102020204" pitchFamily="34" charset="0"/>
              </a:rPr>
              <a:t>_</a:t>
            </a:r>
            <a:r>
              <a:rPr sz="4000" b="1" cap="none" spc="50" dirty="0">
                <a:ln w="9525" cmpd="sng">
                  <a:solidFill>
                    <a:schemeClr val="accent1"/>
                  </a:solidFill>
                  <a:prstDash val="solid"/>
                </a:ln>
                <a:solidFill>
                  <a:srgbClr val="70AD47">
                    <a:tint val="1000"/>
                  </a:srgbClr>
                </a:solidFill>
                <a:effectLst>
                  <a:glow rad="38100">
                    <a:schemeClr val="accent1">
                      <a:alpha val="40000"/>
                    </a:schemeClr>
                  </a:glow>
                </a:effectLst>
                <a:latin typeface="Arial Black" panose="020B0A04020102020204" pitchFamily="34" charset="0"/>
              </a:rPr>
              <a:t>AND</a:t>
            </a:r>
            <a:br>
              <a:rPr lang="en-US" sz="4000" b="1" cap="none" spc="50" dirty="0">
                <a:ln w="9525" cmpd="sng">
                  <a:solidFill>
                    <a:schemeClr val="accent1"/>
                  </a:solidFill>
                  <a:prstDash val="solid"/>
                </a:ln>
                <a:solidFill>
                  <a:srgbClr val="70AD47">
                    <a:tint val="1000"/>
                  </a:srgbClr>
                </a:solidFill>
                <a:effectLst>
                  <a:glow rad="38100">
                    <a:schemeClr val="accent1">
                      <a:alpha val="40000"/>
                    </a:schemeClr>
                  </a:glow>
                </a:effectLst>
                <a:latin typeface="Arial Black" panose="020B0A04020102020204" pitchFamily="34" charset="0"/>
              </a:rPr>
            </a:br>
            <a:r>
              <a:rPr sz="4000" b="1" cap="none" spc="50" dirty="0">
                <a:ln w="9525" cmpd="sng">
                  <a:solidFill>
                    <a:schemeClr val="accent1"/>
                  </a:solidFill>
                  <a:prstDash val="solid"/>
                </a:ln>
                <a:solidFill>
                  <a:srgbClr val="70AD47">
                    <a:tint val="1000"/>
                  </a:srgbClr>
                </a:solidFill>
                <a:effectLst>
                  <a:glow rad="38100">
                    <a:schemeClr val="accent1">
                      <a:alpha val="40000"/>
                    </a:schemeClr>
                  </a:glow>
                </a:effectLst>
                <a:latin typeface="Arial Black" panose="020B0A04020102020204" pitchFamily="34" charset="0"/>
              </a:rPr>
              <a:t>ITS</a:t>
            </a:r>
            <a:r>
              <a:rPr lang="en-US" sz="4000" b="1" cap="none" spc="50" dirty="0">
                <a:ln w="9525" cmpd="sng">
                  <a:solidFill>
                    <a:schemeClr val="accent1"/>
                  </a:solidFill>
                  <a:prstDash val="solid"/>
                </a:ln>
                <a:solidFill>
                  <a:srgbClr val="70AD47">
                    <a:tint val="1000"/>
                  </a:srgbClr>
                </a:solidFill>
                <a:effectLst>
                  <a:glow rad="38100">
                    <a:schemeClr val="accent1">
                      <a:alpha val="40000"/>
                    </a:schemeClr>
                  </a:glow>
                </a:effectLst>
                <a:latin typeface="Arial Black" panose="020B0A04020102020204" pitchFamily="34" charset="0"/>
              </a:rPr>
              <a:t>_</a:t>
            </a:r>
            <a:r>
              <a:rPr sz="4000" b="1" cap="none" spc="50" dirty="0">
                <a:ln w="9525" cmpd="sng">
                  <a:solidFill>
                    <a:schemeClr val="accent1"/>
                  </a:solidFill>
                  <a:prstDash val="solid"/>
                </a:ln>
                <a:solidFill>
                  <a:srgbClr val="70AD47">
                    <a:tint val="1000"/>
                  </a:srgbClr>
                </a:solidFill>
                <a:effectLst>
                  <a:glow rad="38100">
                    <a:schemeClr val="accent1">
                      <a:alpha val="40000"/>
                    </a:schemeClr>
                  </a:glow>
                </a:effectLst>
                <a:latin typeface="Arial Black" panose="020B0A04020102020204" pitchFamily="34" charset="0"/>
              </a:rPr>
              <a:t>VALUE</a:t>
            </a:r>
            <a:r>
              <a:rPr lang="en-US" sz="4000" b="1" cap="none" spc="50" dirty="0">
                <a:ln w="9525" cmpd="sng">
                  <a:solidFill>
                    <a:schemeClr val="accent1"/>
                  </a:solidFill>
                  <a:prstDash val="solid"/>
                </a:ln>
                <a:solidFill>
                  <a:srgbClr val="70AD47">
                    <a:tint val="1000"/>
                  </a:srgbClr>
                </a:solidFill>
                <a:effectLst>
                  <a:glow rad="38100">
                    <a:schemeClr val="accent1">
                      <a:alpha val="40000"/>
                    </a:schemeClr>
                  </a:glow>
                </a:effectLst>
                <a:latin typeface="Arial Black" panose="020B0A04020102020204" pitchFamily="34" charset="0"/>
              </a:rPr>
              <a:t>_</a:t>
            </a:r>
            <a:r>
              <a:rPr sz="4000" b="1" cap="none" spc="50" dirty="0">
                <a:ln w="9525" cmpd="sng">
                  <a:solidFill>
                    <a:schemeClr val="accent1"/>
                  </a:solidFill>
                  <a:prstDash val="solid"/>
                </a:ln>
                <a:solidFill>
                  <a:srgbClr val="70AD47">
                    <a:tint val="1000"/>
                  </a:srgbClr>
                </a:solidFill>
                <a:effectLst>
                  <a:glow rad="38100">
                    <a:schemeClr val="accent1">
                      <a:alpha val="40000"/>
                    </a:schemeClr>
                  </a:glow>
                </a:effectLst>
                <a:latin typeface="Arial Black" panose="020B0A04020102020204" pitchFamily="34" charset="0"/>
              </a:rPr>
              <a:t>PROPOSITION</a:t>
            </a:r>
          </a:p>
        </p:txBody>
      </p:sp>
      <p:sp>
        <p:nvSpPr>
          <p:cNvPr id="10" name="TextBox 9">
            <a:extLst>
              <a:ext uri="{FF2B5EF4-FFF2-40B4-BE49-F238E27FC236}">
                <a16:creationId xmlns:a16="http://schemas.microsoft.com/office/drawing/2014/main" id="{0A84D729-0161-F502-C541-2719F422CACC}"/>
              </a:ext>
            </a:extLst>
          </p:cNvPr>
          <p:cNvSpPr txBox="1"/>
          <p:nvPr/>
        </p:nvSpPr>
        <p:spPr>
          <a:xfrm>
            <a:off x="228600" y="2133600"/>
            <a:ext cx="10515600" cy="3877985"/>
          </a:xfrm>
          <a:prstGeom prst="rect">
            <a:avLst/>
          </a:prstGeom>
          <a:noFill/>
        </p:spPr>
        <p:txBody>
          <a:bodyPr wrap="square" rtlCol="0">
            <a:spAutoFit/>
          </a:bodyPr>
          <a:lstStyle/>
          <a:p>
            <a:pPr marL="285750" indent="-285750" algn="just">
              <a:buClr>
                <a:srgbClr val="00B0F0"/>
              </a:buClr>
              <a:buFont typeface="Wingdings 3" panose="05040102010807070707" pitchFamily="18" charset="2"/>
              <a:buChar char=""/>
            </a:pPr>
            <a:r>
              <a:rPr lang="en-US" sz="2000" dirty="0">
                <a:cs typeface="Times New Roman" panose="02020603050405020304" pitchFamily="18" charset="0"/>
              </a:rPr>
              <a:t>Anti-Key-logger</a:t>
            </a:r>
            <a:r>
              <a:rPr lang="en-US" dirty="0">
                <a:cs typeface="Times New Roman" panose="02020603050405020304" pitchFamily="18" charset="0"/>
              </a:rPr>
              <a:t> – As the name suggest these are the software which are anti / against key loggers and main task is to detect key-logger from a computer system.</a:t>
            </a:r>
          </a:p>
          <a:p>
            <a:pPr marL="285750" indent="-285750" algn="just">
              <a:buClr>
                <a:srgbClr val="00B0F0"/>
              </a:buClr>
              <a:buFont typeface="Wingdings 3" panose="05040102010807070707" pitchFamily="18" charset="2"/>
              <a:buChar char=""/>
            </a:pPr>
            <a:r>
              <a:rPr lang="en-US" sz="2000" dirty="0">
                <a:cs typeface="Times New Roman" panose="02020603050405020304" pitchFamily="18" charset="0"/>
              </a:rPr>
              <a:t>Anti-Virus</a:t>
            </a:r>
            <a:r>
              <a:rPr lang="en-US" dirty="0">
                <a:cs typeface="Times New Roman" panose="02020603050405020304" pitchFamily="18" charset="0"/>
              </a:rPr>
              <a:t> – Many anti-virus software also detect key loggers and delete them from the computer system. These are software anti-software so these can not get rid from the hardware key-loggers.</a:t>
            </a:r>
          </a:p>
          <a:p>
            <a:pPr marL="285750" indent="-285750" algn="just">
              <a:buClr>
                <a:srgbClr val="00B0F0"/>
              </a:buClr>
              <a:buFont typeface="Wingdings 3" panose="05040102010807070707" pitchFamily="18" charset="2"/>
              <a:buChar char=""/>
            </a:pPr>
            <a:r>
              <a:rPr lang="en-US" sz="2000" dirty="0">
                <a:cs typeface="Times New Roman" panose="02020603050405020304" pitchFamily="18" charset="0"/>
              </a:rPr>
              <a:t>Automatic form filler </a:t>
            </a:r>
            <a:r>
              <a:rPr lang="en-US" dirty="0">
                <a:cs typeface="Times New Roman" panose="02020603050405020304" pitchFamily="18" charset="0"/>
              </a:rPr>
              <a:t>– This technique can be used by the user to not fill forms on regular bases instead use automatic form filler which will give a shield against key-loggers as keys will not be pressed .</a:t>
            </a:r>
          </a:p>
          <a:p>
            <a:pPr marL="285750" indent="-285750" algn="just">
              <a:buClr>
                <a:srgbClr val="00B0F0"/>
              </a:buClr>
              <a:buFont typeface="Wingdings 3" panose="05040102010807070707" pitchFamily="18" charset="2"/>
              <a:buChar char=""/>
            </a:pPr>
            <a:r>
              <a:rPr lang="en-US" sz="2000" dirty="0">
                <a:cs typeface="Times New Roman" panose="02020603050405020304" pitchFamily="18" charset="0"/>
              </a:rPr>
              <a:t>One-Time-Passwords</a:t>
            </a:r>
            <a:r>
              <a:rPr lang="en-US" dirty="0">
                <a:cs typeface="Times New Roman" panose="02020603050405020304" pitchFamily="18" charset="0"/>
              </a:rPr>
              <a:t> – Using OTP’s as password may be safe as every time we login we have to use a new password.</a:t>
            </a:r>
          </a:p>
          <a:p>
            <a:pPr marL="285750" indent="-285750" algn="just">
              <a:buClr>
                <a:srgbClr val="00B0F0"/>
              </a:buClr>
              <a:buFont typeface="Wingdings 3" panose="05040102010807070707" pitchFamily="18" charset="2"/>
              <a:buChar char=""/>
            </a:pPr>
            <a:r>
              <a:rPr lang="en-US" sz="2000" dirty="0">
                <a:cs typeface="Times New Roman" panose="02020603050405020304" pitchFamily="18" charset="0"/>
              </a:rPr>
              <a:t>Patterns or mouse-recognition</a:t>
            </a:r>
            <a:r>
              <a:rPr lang="en-US" dirty="0">
                <a:cs typeface="Times New Roman" panose="02020603050405020304" pitchFamily="18" charset="0"/>
              </a:rPr>
              <a:t> – On android devices used pattern as a password of applications and on PC use mouse recognition, mouse program uses mouse gestures instead of stylus.</a:t>
            </a:r>
          </a:p>
          <a:p>
            <a:pPr marL="285750" indent="-285750" algn="just">
              <a:buClr>
                <a:srgbClr val="00B0F0"/>
              </a:buClr>
              <a:buFont typeface="Wingdings 3" panose="05040102010807070707" pitchFamily="18" charset="2"/>
              <a:buChar char=""/>
            </a:pPr>
            <a:r>
              <a:rPr lang="en-US" sz="2000" dirty="0">
                <a:cs typeface="Times New Roman" panose="02020603050405020304" pitchFamily="18" charset="0"/>
              </a:rPr>
              <a:t>Voice to Text Converter</a:t>
            </a:r>
            <a:r>
              <a:rPr lang="en-US" dirty="0">
                <a:cs typeface="Times New Roman" panose="02020603050405020304" pitchFamily="18" charset="0"/>
              </a:rPr>
              <a:t> – This software helps to prevent Keylogging which targets a specific part of our keyboard.</a:t>
            </a:r>
          </a:p>
          <a:p>
            <a:pPr marL="285750" indent="-285750" algn="just">
              <a:buClr>
                <a:srgbClr val="00B0F0"/>
              </a:buClr>
              <a:buFont typeface="Wingdings 3" panose="05040102010807070707" pitchFamily="18" charset="2"/>
              <a:buChar char=""/>
            </a:pPr>
            <a:endParaRPr lang="en-IN" dirty="0">
              <a:cs typeface="Times New Roman" panose="02020603050405020304" pitchFamily="18" charset="0"/>
            </a:endParaRPr>
          </a:p>
        </p:txBody>
      </p:sp>
      <p:sp>
        <p:nvSpPr>
          <p:cNvPr id="3" name="Wave 2">
            <a:extLst>
              <a:ext uri="{FF2B5EF4-FFF2-40B4-BE49-F238E27FC236}">
                <a16:creationId xmlns:a16="http://schemas.microsoft.com/office/drawing/2014/main" id="{CB879B0C-5E96-226A-B69E-A72173F797A8}"/>
              </a:ext>
            </a:extLst>
          </p:cNvPr>
          <p:cNvSpPr/>
          <p:nvPr/>
        </p:nvSpPr>
        <p:spPr>
          <a:xfrm>
            <a:off x="0" y="5867400"/>
            <a:ext cx="12192000" cy="990600"/>
          </a:xfrm>
          <a:prstGeom prst="wav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IN">
              <a:ln w="19050">
                <a:solidFill>
                  <a:schemeClr val="tx1"/>
                </a:solidFill>
              </a:ln>
              <a:solidFill>
                <a:schemeClr val="tx1"/>
              </a:solidFill>
              <a:effectLst>
                <a:reflection blurRad="6350" stA="60000" endA="900" endPos="58000" dir="5400000" sy="-100000" algn="bl" rotWithShape="0"/>
              </a:effectLst>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object 6"/>
          <p:cNvPicPr/>
          <p:nvPr/>
        </p:nvPicPr>
        <p:blipFill>
          <a:blip r:embed="rId3" cstate="print"/>
          <a:stretch>
            <a:fillRect/>
          </a:stretch>
        </p:blipFill>
        <p:spPr>
          <a:xfrm>
            <a:off x="1666875" y="6467475"/>
            <a:ext cx="76200" cy="177800"/>
          </a:xfrm>
          <a:prstGeom prst="rect">
            <a:avLst/>
          </a:prstGeom>
        </p:spPr>
      </p:pic>
      <p:sp>
        <p:nvSpPr>
          <p:cNvPr id="9" name="object 9"/>
          <p:cNvSpPr txBox="1"/>
          <p:nvPr/>
        </p:nvSpPr>
        <p:spPr>
          <a:xfrm>
            <a:off x="11277218" y="6473337"/>
            <a:ext cx="228600" cy="191770"/>
          </a:xfrm>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z="1100" spc="10" dirty="0">
                <a:solidFill>
                  <a:srgbClr val="2D936B"/>
                </a:solidFill>
                <a:latin typeface="Trebuchet MS"/>
                <a:cs typeface="Trebuchet MS"/>
              </a:rPr>
              <a:t>11</a:t>
            </a:fld>
            <a:endParaRPr sz="1100">
              <a:latin typeface="Trebuchet MS"/>
              <a:cs typeface="Trebuchet MS"/>
            </a:endParaRPr>
          </a:p>
        </p:txBody>
      </p:sp>
      <p:sp>
        <p:nvSpPr>
          <p:cNvPr id="8" name="object 8"/>
          <p:cNvSpPr txBox="1"/>
          <p:nvPr/>
        </p:nvSpPr>
        <p:spPr>
          <a:xfrm>
            <a:off x="381000" y="304800"/>
            <a:ext cx="4594225" cy="629018"/>
          </a:xfrm>
          <a:prstGeom prst="rect">
            <a:avLst/>
          </a:prstGeom>
        </p:spPr>
        <p:txBody>
          <a:bodyPr vert="horz" wrap="square" lIns="0" tIns="13335" rIns="0" bIns="0" rtlCol="0">
            <a:spAutoFit/>
          </a:bodyPr>
          <a:lstStyle/>
          <a:p>
            <a:pPr marL="12700">
              <a:lnSpc>
                <a:spcPct val="100000"/>
              </a:lnSpc>
              <a:spcBef>
                <a:spcPts val="105"/>
              </a:spcBef>
            </a:pPr>
            <a:r>
              <a:rPr sz="4000" b="1" dirty="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cs typeface="Trebuchet MS"/>
              </a:rPr>
              <a:t>MODELLING</a:t>
            </a:r>
          </a:p>
        </p:txBody>
      </p:sp>
      <p:sp>
        <p:nvSpPr>
          <p:cNvPr id="52" name="Rectangle 29">
            <a:extLst>
              <a:ext uri="{FF2B5EF4-FFF2-40B4-BE49-F238E27FC236}">
                <a16:creationId xmlns:a16="http://schemas.microsoft.com/office/drawing/2014/main" id="{E13D896D-D45C-9316-734B-EC837C9E60F2}"/>
              </a:ext>
            </a:extLst>
          </p:cNvPr>
          <p:cNvSpPr>
            <a:spLocks noChangeArrowheads="1"/>
          </p:cNvSpPr>
          <p:nvPr/>
        </p:nvSpPr>
        <p:spPr bwMode="auto">
          <a:xfrm>
            <a:off x="381000" y="1143000"/>
            <a:ext cx="12192000" cy="2031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algn="just" defTabSz="914400" rtl="0" eaLnBrk="0" fontAlgn="base" latinLnBrk="0" hangingPunct="0">
              <a:lnSpc>
                <a:spcPct val="100000"/>
              </a:lnSpc>
              <a:spcBef>
                <a:spcPct val="0"/>
              </a:spcBef>
              <a:spcAft>
                <a:spcPct val="0"/>
              </a:spcAft>
              <a:buClr>
                <a:srgbClr val="00B0F0"/>
              </a:buClr>
              <a:buSzTx/>
              <a:tabLst/>
            </a:pPr>
            <a:r>
              <a:rPr kumimoji="0" lang="en-US" altLang="en-US" sz="1800" b="1" i="0" u="none" strike="noStrike" cap="none" normalizeH="0" baseline="0" dirty="0">
                <a:ln>
                  <a:noFill/>
                </a:ln>
                <a:solidFill>
                  <a:schemeClr val="tx1"/>
                </a:solidFill>
                <a:effectLst/>
                <a:cs typeface="Times New Roman" panose="02020603050405020304" pitchFamily="18" charset="0"/>
              </a:rPr>
              <a:t>Import Required Modules:</a:t>
            </a:r>
            <a:endParaRPr kumimoji="0" lang="en-US" altLang="en-US" sz="1800" b="0" i="0" u="none" strike="noStrike" cap="none" normalizeH="0" baseline="0" dirty="0">
              <a:ln>
                <a:noFill/>
              </a:ln>
              <a:solidFill>
                <a:schemeClr val="tx1"/>
              </a:solidFill>
              <a:effectLst/>
              <a:cs typeface="Times New Roman" panose="02020603050405020304" pitchFamily="18" charset="0"/>
            </a:endParaRPr>
          </a:p>
          <a:p>
            <a:pPr marL="285750" marR="0" lvl="0" indent="-285750" algn="just" defTabSz="914400" rtl="0" eaLnBrk="0" fontAlgn="base" latinLnBrk="0" hangingPunct="0">
              <a:lnSpc>
                <a:spcPct val="100000"/>
              </a:lnSpc>
              <a:spcBef>
                <a:spcPct val="0"/>
              </a:spcBef>
              <a:spcAft>
                <a:spcPct val="0"/>
              </a:spcAft>
              <a:buClr>
                <a:srgbClr val="00B0F0"/>
              </a:buClr>
              <a:buSzTx/>
              <a:buFont typeface="Wingdings 3" panose="05040102010807070707" pitchFamily="18" charset="2"/>
              <a:buChar char=""/>
              <a:tabLst/>
            </a:pPr>
            <a:r>
              <a:rPr kumimoji="0" lang="en-US" altLang="en-US" sz="1800" b="0" i="0" u="none" strike="noStrike" cap="none" normalizeH="0" baseline="0" dirty="0">
                <a:ln>
                  <a:noFill/>
                </a:ln>
                <a:solidFill>
                  <a:schemeClr val="tx1"/>
                </a:solidFill>
                <a:effectLst/>
                <a:cs typeface="Times New Roman" panose="02020603050405020304" pitchFamily="18" charset="0"/>
              </a:rPr>
              <a:t>Use Python's </a:t>
            </a:r>
            <a:r>
              <a:rPr kumimoji="0" lang="en-US" altLang="en-US" b="0" i="0" u="none" strike="noStrike" cap="none" normalizeH="0" baseline="0" dirty="0">
                <a:ln>
                  <a:noFill/>
                </a:ln>
                <a:solidFill>
                  <a:schemeClr val="tx1"/>
                </a:solidFill>
                <a:effectLst/>
                <a:cs typeface="Times New Roman" panose="02020603050405020304" pitchFamily="18" charset="0"/>
              </a:rPr>
              <a:t>keyboard module to capture keystrokes.</a:t>
            </a:r>
          </a:p>
          <a:p>
            <a:pPr marL="285750" marR="0" lvl="0" indent="-285750" algn="just" defTabSz="914400" rtl="0" eaLnBrk="0" fontAlgn="base" latinLnBrk="0" hangingPunct="0">
              <a:lnSpc>
                <a:spcPct val="100000"/>
              </a:lnSpc>
              <a:spcBef>
                <a:spcPct val="0"/>
              </a:spcBef>
              <a:spcAft>
                <a:spcPct val="0"/>
              </a:spcAft>
              <a:buClr>
                <a:srgbClr val="00B0F0"/>
              </a:buClr>
              <a:buSzTx/>
              <a:buFont typeface="Wingdings 3" panose="05040102010807070707" pitchFamily="18" charset="2"/>
              <a:buChar char=""/>
              <a:tabLst/>
            </a:pPr>
            <a:r>
              <a:rPr kumimoji="0" lang="en-US" altLang="en-US" sz="1800" b="0" i="0" u="none" strike="noStrike" cap="none" normalizeH="0" baseline="0" dirty="0">
                <a:ln>
                  <a:noFill/>
                </a:ln>
                <a:solidFill>
                  <a:schemeClr val="tx1"/>
                </a:solidFill>
                <a:effectLst/>
                <a:cs typeface="Times New Roman" panose="02020603050405020304" pitchFamily="18" charset="0"/>
              </a:rPr>
              <a:t>Optionally, use other modules for logging, encryption, or network communication</a:t>
            </a:r>
            <a:r>
              <a:rPr kumimoji="0" lang="en-US" altLang="en-US" sz="1800" b="0" i="0" u="none" strike="noStrike" cap="none" normalizeH="0" baseline="0" dirty="0">
                <a:ln>
                  <a:noFill/>
                </a:ln>
                <a:solidFill>
                  <a:schemeClr val="tx1"/>
                </a:solidFill>
                <a:effectLst/>
              </a:rPr>
              <a:t>.</a:t>
            </a:r>
          </a:p>
          <a:p>
            <a:pPr marL="285750" marR="0" lvl="0" indent="-285750" algn="just" defTabSz="914400" rtl="0" eaLnBrk="0" fontAlgn="base" latinLnBrk="0" hangingPunct="0">
              <a:lnSpc>
                <a:spcPct val="100000"/>
              </a:lnSpc>
              <a:spcBef>
                <a:spcPct val="0"/>
              </a:spcBef>
              <a:spcAft>
                <a:spcPct val="0"/>
              </a:spcAft>
              <a:buClr>
                <a:srgbClr val="00B0F0"/>
              </a:buClr>
              <a:buSzTx/>
              <a:buFont typeface="Wingdings 3" panose="05040102010807070707" pitchFamily="18" charset="2"/>
              <a:buChar char=""/>
              <a:tabLst/>
            </a:pPr>
            <a:endParaRPr kumimoji="0" lang="en-US" altLang="en-US" sz="1800" b="0" i="0" u="none" strike="noStrike" cap="none" normalizeH="0" baseline="0" dirty="0">
              <a:ln>
                <a:noFill/>
              </a:ln>
              <a:solidFill>
                <a:schemeClr val="tx1"/>
              </a:solidFill>
              <a:effectLst/>
            </a:endParaRPr>
          </a:p>
          <a:p>
            <a:pPr algn="just" eaLnBrk="0" fontAlgn="base" hangingPunct="0">
              <a:spcBef>
                <a:spcPct val="0"/>
              </a:spcBef>
              <a:spcAft>
                <a:spcPct val="0"/>
              </a:spcAft>
              <a:buClr>
                <a:srgbClr val="00B0F0"/>
              </a:buClr>
            </a:pPr>
            <a:r>
              <a:rPr lang="en-US" b="1" dirty="0">
                <a:cs typeface="Times New Roman" panose="02020603050405020304" pitchFamily="18" charset="0"/>
              </a:rPr>
              <a:t>Set Up Logging:</a:t>
            </a:r>
            <a:endParaRPr lang="en-US" dirty="0">
              <a:cs typeface="Times New Roman" panose="02020603050405020304" pitchFamily="18" charset="0"/>
            </a:endParaRPr>
          </a:p>
          <a:p>
            <a:pPr marL="285750" indent="-285750" algn="just" eaLnBrk="0" fontAlgn="base" hangingPunct="0">
              <a:spcBef>
                <a:spcPct val="0"/>
              </a:spcBef>
              <a:spcAft>
                <a:spcPct val="0"/>
              </a:spcAft>
              <a:buClr>
                <a:srgbClr val="00B0F0"/>
              </a:buClr>
              <a:buFont typeface="Wingdings 3" panose="05040102010807070707" pitchFamily="18" charset="2"/>
              <a:buChar char=""/>
            </a:pPr>
            <a:r>
              <a:rPr lang="en-US" dirty="0">
                <a:cs typeface="Times New Roman" panose="02020603050405020304" pitchFamily="18" charset="0"/>
              </a:rPr>
              <a:t>Configure logging settings to specify the format and destination of log files.</a:t>
            </a:r>
          </a:p>
          <a:p>
            <a:pPr marL="285750" indent="-285750" algn="just" eaLnBrk="0" fontAlgn="base" hangingPunct="0">
              <a:spcBef>
                <a:spcPct val="0"/>
              </a:spcBef>
              <a:spcAft>
                <a:spcPct val="0"/>
              </a:spcAft>
              <a:buClr>
                <a:srgbClr val="00B0F0"/>
              </a:buClr>
              <a:buFont typeface="Wingdings 3" panose="05040102010807070707" pitchFamily="18" charset="2"/>
              <a:buChar char=""/>
            </a:pPr>
            <a:endParaRPr lang="en-US" dirty="0">
              <a:cs typeface="Times New Roman" panose="02020603050405020304" pitchFamily="18" charset="0"/>
            </a:endParaRPr>
          </a:p>
        </p:txBody>
      </p:sp>
      <p:sp>
        <p:nvSpPr>
          <p:cNvPr id="56" name="Rectangle 33">
            <a:extLst>
              <a:ext uri="{FF2B5EF4-FFF2-40B4-BE49-F238E27FC236}">
                <a16:creationId xmlns:a16="http://schemas.microsoft.com/office/drawing/2014/main" id="{81523D0B-A840-2B2F-BA43-4636C65B7073}"/>
              </a:ext>
            </a:extLst>
          </p:cNvPr>
          <p:cNvSpPr>
            <a:spLocks noChangeArrowheads="1"/>
          </p:cNvSpPr>
          <p:nvPr/>
        </p:nvSpPr>
        <p:spPr bwMode="auto">
          <a:xfrm>
            <a:off x="381000" y="3048000"/>
            <a:ext cx="10896218" cy="31393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algn="l" defTabSz="914400" rtl="0" eaLnBrk="0" fontAlgn="base" latinLnBrk="0" hangingPunct="0">
              <a:lnSpc>
                <a:spcPct val="100000"/>
              </a:lnSpc>
              <a:spcBef>
                <a:spcPct val="0"/>
              </a:spcBef>
              <a:spcAft>
                <a:spcPct val="0"/>
              </a:spcAft>
              <a:buClr>
                <a:srgbClr val="00B0F0"/>
              </a:buClr>
              <a:buSzTx/>
              <a:tabLst/>
            </a:pPr>
            <a:r>
              <a:rPr kumimoji="0" lang="en-US" altLang="en-US" sz="1800" b="1" i="0" u="none" strike="noStrike" cap="none" normalizeH="0" baseline="0" dirty="0">
                <a:ln>
                  <a:noFill/>
                </a:ln>
                <a:solidFill>
                  <a:schemeClr val="tx1"/>
                </a:solidFill>
                <a:effectLst/>
                <a:cs typeface="Times New Roman" panose="02020603050405020304" pitchFamily="18" charset="0"/>
              </a:rPr>
              <a:t>Define Keylogger Function:</a:t>
            </a:r>
            <a:endParaRPr kumimoji="0" lang="en-US" altLang="en-US" sz="1800" b="0" i="0" u="none" strike="noStrike" cap="none" normalizeH="0" baseline="0" dirty="0">
              <a:ln>
                <a:noFill/>
              </a:ln>
              <a:solidFill>
                <a:schemeClr val="tx1"/>
              </a:solidFill>
              <a:effectLst/>
              <a:cs typeface="Times New Roman" panose="02020603050405020304" pitchFamily="18" charset="0"/>
            </a:endParaRPr>
          </a:p>
          <a:p>
            <a:pPr marL="285750" marR="0" lvl="0" indent="-285750" algn="l" defTabSz="914400" rtl="0" eaLnBrk="0" fontAlgn="base" latinLnBrk="0" hangingPunct="0">
              <a:lnSpc>
                <a:spcPct val="100000"/>
              </a:lnSpc>
              <a:spcBef>
                <a:spcPct val="0"/>
              </a:spcBef>
              <a:spcAft>
                <a:spcPct val="0"/>
              </a:spcAft>
              <a:buClr>
                <a:srgbClr val="00B0F0"/>
              </a:buClr>
              <a:buSzTx/>
              <a:buFont typeface="Wingdings 3" panose="05040102010807070707" pitchFamily="18" charset="2"/>
              <a:buChar char=""/>
              <a:tabLst/>
            </a:pPr>
            <a:r>
              <a:rPr kumimoji="0" lang="en-US" altLang="en-US" sz="1800" b="0" i="0" u="none" strike="noStrike" cap="none" normalizeH="0" baseline="0" dirty="0">
                <a:ln>
                  <a:noFill/>
                </a:ln>
                <a:solidFill>
                  <a:schemeClr val="tx1"/>
                </a:solidFill>
                <a:effectLst/>
                <a:cs typeface="Times New Roman" panose="02020603050405020304" pitchFamily="18" charset="0"/>
              </a:rPr>
              <a:t>Create a function to capture and log keystrokes.</a:t>
            </a:r>
          </a:p>
          <a:p>
            <a:pPr marL="285750" marR="0" lvl="0" indent="-285750" algn="l" defTabSz="914400" rtl="0" eaLnBrk="0" fontAlgn="base" latinLnBrk="0" hangingPunct="0">
              <a:lnSpc>
                <a:spcPct val="100000"/>
              </a:lnSpc>
              <a:spcBef>
                <a:spcPct val="0"/>
              </a:spcBef>
              <a:spcAft>
                <a:spcPct val="0"/>
              </a:spcAft>
              <a:buClr>
                <a:srgbClr val="00B0F0"/>
              </a:buClr>
              <a:buSzTx/>
              <a:buFont typeface="Wingdings 3" panose="05040102010807070707" pitchFamily="18" charset="2"/>
              <a:buChar char=""/>
              <a:tabLst/>
            </a:pPr>
            <a:r>
              <a:rPr kumimoji="0" lang="en-US" altLang="en-US" sz="1800" b="0" i="0" u="none" strike="noStrike" cap="none" normalizeH="0" baseline="0" dirty="0">
                <a:ln>
                  <a:noFill/>
                </a:ln>
                <a:solidFill>
                  <a:schemeClr val="tx1"/>
                </a:solidFill>
                <a:effectLst/>
                <a:cs typeface="Times New Roman" panose="02020603050405020304" pitchFamily="18" charset="0"/>
              </a:rPr>
              <a:t>Use the </a:t>
            </a:r>
            <a:r>
              <a:rPr kumimoji="0" lang="en-US" altLang="en-US" b="0" i="0" u="none" strike="noStrike" cap="none" normalizeH="0" baseline="0" dirty="0" err="1">
                <a:ln>
                  <a:noFill/>
                </a:ln>
                <a:solidFill>
                  <a:schemeClr val="tx1"/>
                </a:solidFill>
                <a:effectLst/>
                <a:cs typeface="Times New Roman" panose="02020603050405020304" pitchFamily="18" charset="0"/>
              </a:rPr>
              <a:t>keyboard.on_press</a:t>
            </a:r>
            <a:r>
              <a:rPr kumimoji="0" lang="en-US" altLang="en-US" b="0" i="0" u="none" strike="noStrike" cap="none" normalizeH="0" baseline="0" dirty="0">
                <a:ln>
                  <a:noFill/>
                </a:ln>
                <a:solidFill>
                  <a:schemeClr val="tx1"/>
                </a:solidFill>
                <a:effectLst/>
                <a:cs typeface="Times New Roman" panose="02020603050405020304" pitchFamily="18" charset="0"/>
              </a:rPr>
              <a:t>() method to register a callback function to capture each key press event.</a:t>
            </a:r>
          </a:p>
          <a:p>
            <a:pPr marL="285750" indent="-285750" eaLnBrk="0" fontAlgn="base" hangingPunct="0">
              <a:spcBef>
                <a:spcPct val="0"/>
              </a:spcBef>
              <a:spcAft>
                <a:spcPct val="0"/>
              </a:spcAft>
              <a:buClr>
                <a:srgbClr val="00B0F0"/>
              </a:buClr>
              <a:buFont typeface="Wingdings 3" panose="05040102010807070707" pitchFamily="18" charset="2"/>
              <a:buChar char=""/>
            </a:pPr>
            <a:endParaRPr lang="en-US" b="1" dirty="0"/>
          </a:p>
          <a:p>
            <a:pPr eaLnBrk="0" fontAlgn="base" hangingPunct="0">
              <a:spcBef>
                <a:spcPct val="0"/>
              </a:spcBef>
              <a:spcAft>
                <a:spcPct val="0"/>
              </a:spcAft>
              <a:buClr>
                <a:srgbClr val="00B0F0"/>
              </a:buClr>
            </a:pPr>
            <a:r>
              <a:rPr lang="en-US" b="1" dirty="0">
                <a:cs typeface="Times New Roman" panose="02020603050405020304" pitchFamily="18" charset="0"/>
              </a:rPr>
              <a:t>Main Function:</a:t>
            </a:r>
          </a:p>
          <a:p>
            <a:pPr marL="285750" indent="-285750" eaLnBrk="0" fontAlgn="base" hangingPunct="0">
              <a:spcBef>
                <a:spcPct val="0"/>
              </a:spcBef>
              <a:spcAft>
                <a:spcPct val="0"/>
              </a:spcAft>
              <a:buClr>
                <a:srgbClr val="00B0F0"/>
              </a:buClr>
              <a:buFont typeface="Wingdings 3" panose="05040102010807070707" pitchFamily="18" charset="2"/>
              <a:buChar char=""/>
            </a:pPr>
            <a:r>
              <a:rPr lang="en-US" dirty="0">
                <a:cs typeface="Times New Roman" panose="02020603050405020304" pitchFamily="18" charset="0"/>
              </a:rPr>
              <a:t>Create a main function to start the keylogger and keep it running indefinitely.</a:t>
            </a:r>
          </a:p>
          <a:p>
            <a:pPr marL="285750" indent="-285750" eaLnBrk="0" fontAlgn="base" hangingPunct="0">
              <a:spcBef>
                <a:spcPct val="0"/>
              </a:spcBef>
              <a:spcAft>
                <a:spcPct val="0"/>
              </a:spcAft>
              <a:buClr>
                <a:srgbClr val="00B0F0"/>
              </a:buClr>
              <a:buFont typeface="Wingdings 3" panose="05040102010807070707" pitchFamily="18" charset="2"/>
              <a:buChar char=""/>
            </a:pPr>
            <a:endParaRPr lang="en-US" dirty="0"/>
          </a:p>
          <a:p>
            <a:pPr>
              <a:buClr>
                <a:srgbClr val="00B0F0"/>
              </a:buClr>
            </a:pPr>
            <a:r>
              <a:rPr lang="en-US" b="1" dirty="0">
                <a:cs typeface="Times New Roman" panose="02020603050405020304" pitchFamily="18" charset="0"/>
              </a:rPr>
              <a:t>Testing and Deployment:</a:t>
            </a:r>
          </a:p>
          <a:p>
            <a:pPr marL="285750" indent="-285750">
              <a:buClr>
                <a:srgbClr val="00B0F0"/>
              </a:buClr>
              <a:buFont typeface="Wingdings 3" panose="05040102010807070707" pitchFamily="18" charset="2"/>
              <a:buChar char=""/>
            </a:pPr>
            <a:r>
              <a:rPr lang="en-US" dirty="0">
                <a:cs typeface="Times New Roman" panose="02020603050405020304" pitchFamily="18" charset="0"/>
              </a:rPr>
              <a:t>Test the keylogger program to ensure it captures keystrokes correctly.</a:t>
            </a:r>
          </a:p>
          <a:p>
            <a:pPr marL="285750" indent="-285750" algn="just">
              <a:buClr>
                <a:srgbClr val="00B0F0"/>
              </a:buClr>
              <a:buFont typeface="Wingdings 3" panose="05040102010807070707" pitchFamily="18" charset="2"/>
              <a:buChar char=""/>
            </a:pPr>
            <a:r>
              <a:rPr lang="en-US" dirty="0">
                <a:cs typeface="Times New Roman" panose="02020603050405020304" pitchFamily="18" charset="0"/>
              </a:rPr>
              <a:t>Deploy the keylogger on target systems if necessary, ensuring compliance with legal and ethical considerations.</a:t>
            </a:r>
          </a:p>
          <a:p>
            <a:pPr marL="285750" indent="-285750" eaLnBrk="0" fontAlgn="base" hangingPunct="0">
              <a:spcBef>
                <a:spcPct val="0"/>
              </a:spcBef>
              <a:spcAft>
                <a:spcPct val="0"/>
              </a:spcAft>
              <a:buClr>
                <a:srgbClr val="00B0F0"/>
              </a:buClr>
              <a:buFont typeface="Wingdings 3" panose="05040102010807070707" pitchFamily="18" charset="2"/>
              <a:buChar char=""/>
            </a:pPr>
            <a:endParaRPr lang="en-US" b="1" dirty="0"/>
          </a:p>
        </p:txBody>
      </p:sp>
      <p:sp>
        <p:nvSpPr>
          <p:cNvPr id="3" name="Wave 2">
            <a:extLst>
              <a:ext uri="{FF2B5EF4-FFF2-40B4-BE49-F238E27FC236}">
                <a16:creationId xmlns:a16="http://schemas.microsoft.com/office/drawing/2014/main" id="{AEB82726-73C4-4E27-D9CD-15DA24B96895}"/>
              </a:ext>
            </a:extLst>
          </p:cNvPr>
          <p:cNvSpPr/>
          <p:nvPr/>
        </p:nvSpPr>
        <p:spPr>
          <a:xfrm>
            <a:off x="0" y="5867400"/>
            <a:ext cx="12192000" cy="990600"/>
          </a:xfrm>
          <a:prstGeom prst="wav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IN">
              <a:ln w="19050">
                <a:solidFill>
                  <a:schemeClr val="tx1"/>
                </a:solidFill>
              </a:ln>
              <a:solidFill>
                <a:schemeClr val="tx1"/>
              </a:solidFill>
              <a:effectLst>
                <a:reflection blurRad="6350" stA="60000" endA="900" endPos="58000" dir="5400000" sy="-100000" algn="bl" rotWithShape="0"/>
              </a:effectLst>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object 6"/>
          <p:cNvPicPr/>
          <p:nvPr/>
        </p:nvPicPr>
        <p:blipFill>
          <a:blip r:embed="rId2" cstate="print"/>
          <a:stretch>
            <a:fillRect/>
          </a:stretch>
        </p:blipFill>
        <p:spPr>
          <a:xfrm>
            <a:off x="2662385" y="6752695"/>
            <a:ext cx="76200" cy="177800"/>
          </a:xfrm>
          <a:prstGeom prst="rect">
            <a:avLst/>
          </a:prstGeom>
        </p:spPr>
      </p:pic>
      <p:sp>
        <p:nvSpPr>
          <p:cNvPr id="7" name="object 7"/>
          <p:cNvSpPr txBox="1">
            <a:spLocks noGrp="1"/>
          </p:cNvSpPr>
          <p:nvPr>
            <p:ph type="title"/>
          </p:nvPr>
        </p:nvSpPr>
        <p:spPr>
          <a:xfrm>
            <a:off x="4572000" y="152400"/>
            <a:ext cx="2362200" cy="629018"/>
          </a:xfrm>
          <a:prstGeom prst="rect">
            <a:avLst/>
          </a:prstGeom>
        </p:spPr>
        <p:txBody>
          <a:bodyPr vert="horz" wrap="square" lIns="0" tIns="13335" rIns="0" bIns="0" rtlCol="0">
            <a:spAutoFit/>
          </a:bodyPr>
          <a:lstStyle/>
          <a:p>
            <a:pPr marL="12700">
              <a:lnSpc>
                <a:spcPct val="100000"/>
              </a:lnSpc>
              <a:spcBef>
                <a:spcPts val="105"/>
              </a:spcBef>
            </a:pPr>
            <a:r>
              <a:rPr sz="4000" b="1" u="sng" cap="none" dirty="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rPr>
              <a:t>RESULT</a:t>
            </a:r>
          </a:p>
        </p:txBody>
      </p:sp>
      <p:sp>
        <p:nvSpPr>
          <p:cNvPr id="9" name="object 9"/>
          <p:cNvSpPr txBox="1"/>
          <p:nvPr/>
        </p:nvSpPr>
        <p:spPr>
          <a:xfrm>
            <a:off x="12031165" y="6556718"/>
            <a:ext cx="228600" cy="191770"/>
          </a:xfrm>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z="1100" spc="10" dirty="0">
                <a:solidFill>
                  <a:srgbClr val="2D936B"/>
                </a:solidFill>
                <a:latin typeface="Trebuchet MS"/>
                <a:cs typeface="Trebuchet MS"/>
              </a:rPr>
              <a:t>12</a:t>
            </a:fld>
            <a:endParaRPr sz="1100">
              <a:latin typeface="Trebuchet MS"/>
              <a:cs typeface="Trebuchet MS"/>
            </a:endParaRPr>
          </a:p>
        </p:txBody>
      </p:sp>
      <p:pic>
        <p:nvPicPr>
          <p:cNvPr id="10" name="Picture 9">
            <a:extLst>
              <a:ext uri="{FF2B5EF4-FFF2-40B4-BE49-F238E27FC236}">
                <a16:creationId xmlns:a16="http://schemas.microsoft.com/office/drawing/2014/main" id="{6D377856-9809-7165-847D-1DD27297389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80504" y="989036"/>
            <a:ext cx="2910134" cy="3123566"/>
          </a:xfrm>
          <a:prstGeom prst="rect">
            <a:avLst/>
          </a:prstGeom>
        </p:spPr>
      </p:pic>
      <p:pic>
        <p:nvPicPr>
          <p:cNvPr id="12" name="Picture 11">
            <a:extLst>
              <a:ext uri="{FF2B5EF4-FFF2-40B4-BE49-F238E27FC236}">
                <a16:creationId xmlns:a16="http://schemas.microsoft.com/office/drawing/2014/main" id="{E1D9D6EF-FC82-98F3-E603-AAF3A6433F1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58637" y="989036"/>
            <a:ext cx="3115755" cy="3123566"/>
          </a:xfrm>
          <a:prstGeom prst="rect">
            <a:avLst/>
          </a:prstGeom>
        </p:spPr>
      </p:pic>
      <p:pic>
        <p:nvPicPr>
          <p:cNvPr id="14" name="Picture 13">
            <a:extLst>
              <a:ext uri="{FF2B5EF4-FFF2-40B4-BE49-F238E27FC236}">
                <a16:creationId xmlns:a16="http://schemas.microsoft.com/office/drawing/2014/main" id="{9AA9B23A-16DA-0F75-3268-37E2B41E9CE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848600" y="990600"/>
            <a:ext cx="2720221" cy="3122002"/>
          </a:xfrm>
          <a:prstGeom prst="rect">
            <a:avLst/>
          </a:prstGeom>
        </p:spPr>
      </p:pic>
      <p:sp>
        <p:nvSpPr>
          <p:cNvPr id="16" name="TextBox 15">
            <a:extLst>
              <a:ext uri="{FF2B5EF4-FFF2-40B4-BE49-F238E27FC236}">
                <a16:creationId xmlns:a16="http://schemas.microsoft.com/office/drawing/2014/main" id="{47874E04-2CAB-9F43-EF8D-9E2BE4E6EABC}"/>
              </a:ext>
            </a:extLst>
          </p:cNvPr>
          <p:cNvSpPr txBox="1"/>
          <p:nvPr/>
        </p:nvSpPr>
        <p:spPr>
          <a:xfrm>
            <a:off x="381000" y="4343400"/>
            <a:ext cx="11506200" cy="1477328"/>
          </a:xfrm>
          <a:prstGeom prst="rect">
            <a:avLst/>
          </a:prstGeom>
          <a:noFill/>
        </p:spPr>
        <p:txBody>
          <a:bodyPr wrap="square" rtlCol="0">
            <a:spAutoFit/>
          </a:bodyPr>
          <a:lstStyle/>
          <a:p>
            <a:pPr algn="just"/>
            <a:r>
              <a:rPr lang="en-US" dirty="0">
                <a:cs typeface="Times New Roman" panose="02020603050405020304" pitchFamily="18" charset="0"/>
              </a:rPr>
              <a:t>The result of a keylogger program typically involves capturing and logging keystrokes entered by a user on a keyboard. These logged keystrokes can then be used for various purposes, depending on the intent of the keylogger user. The covert nature of keyloggers allows them to capture sensitive information, including passwords, personal messages, and financial details, without the user's knowledge or consent. This poses serious risks to individuals, organizations, and society at large, including identity theft, financial fraud, and unauthorized access to confidential data.</a:t>
            </a:r>
          </a:p>
        </p:txBody>
      </p:sp>
      <p:sp>
        <p:nvSpPr>
          <p:cNvPr id="3" name="Wave 2">
            <a:extLst>
              <a:ext uri="{FF2B5EF4-FFF2-40B4-BE49-F238E27FC236}">
                <a16:creationId xmlns:a16="http://schemas.microsoft.com/office/drawing/2014/main" id="{7044A172-BE5E-1772-7CCC-767BC111E3B4}"/>
              </a:ext>
            </a:extLst>
          </p:cNvPr>
          <p:cNvSpPr/>
          <p:nvPr/>
        </p:nvSpPr>
        <p:spPr>
          <a:xfrm>
            <a:off x="0" y="5867400"/>
            <a:ext cx="12192000" cy="990600"/>
          </a:xfrm>
          <a:prstGeom prst="wav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IN">
              <a:ln w="19050">
                <a:solidFill>
                  <a:schemeClr val="tx1"/>
                </a:solidFill>
              </a:ln>
              <a:solidFill>
                <a:schemeClr val="tx1"/>
              </a:solidFill>
              <a:effectLst>
                <a:reflection blurRad="6350" stA="60000" endA="900" endPos="58000" dir="5400000" sy="-100000" algn="bl" rotWithShape="0"/>
              </a:effectLst>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13A2A7C-F764-B7D1-2DE9-30C2424889C0}"/>
              </a:ext>
            </a:extLst>
          </p:cNvPr>
          <p:cNvPicPr>
            <a:picLocks noChangeAspect="1"/>
          </p:cNvPicPr>
          <p:nvPr/>
        </p:nvPicPr>
        <p:blipFill>
          <a:blip r:embed="rId2"/>
          <a:stretch>
            <a:fillRect/>
          </a:stretch>
        </p:blipFill>
        <p:spPr>
          <a:xfrm>
            <a:off x="1600200" y="914400"/>
            <a:ext cx="8839200" cy="4972050"/>
          </a:xfrm>
          <a:prstGeom prst="rect">
            <a:avLst/>
          </a:prstGeom>
        </p:spPr>
      </p:pic>
      <p:sp>
        <p:nvSpPr>
          <p:cNvPr id="7" name="Wave 6">
            <a:extLst>
              <a:ext uri="{FF2B5EF4-FFF2-40B4-BE49-F238E27FC236}">
                <a16:creationId xmlns:a16="http://schemas.microsoft.com/office/drawing/2014/main" id="{BFFAACE3-95DA-5A49-8E9E-93E1DEDAFF51}"/>
              </a:ext>
            </a:extLst>
          </p:cNvPr>
          <p:cNvSpPr/>
          <p:nvPr/>
        </p:nvSpPr>
        <p:spPr>
          <a:xfrm>
            <a:off x="0" y="5867400"/>
            <a:ext cx="12192000" cy="990600"/>
          </a:xfrm>
          <a:prstGeom prst="wav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IN">
              <a:ln w="19050">
                <a:solidFill>
                  <a:schemeClr val="tx1"/>
                </a:solidFill>
              </a:ln>
              <a:solidFill>
                <a:schemeClr val="tx1"/>
              </a:solidFill>
              <a:effectLst>
                <a:reflection blurRad="6350" stA="60000" endA="900" endPos="58000" dir="5400000" sy="-100000" algn="bl" rotWithShape="0"/>
              </a:effectLst>
            </a:endParaRPr>
          </a:p>
        </p:txBody>
      </p:sp>
      <p:sp>
        <p:nvSpPr>
          <p:cNvPr id="10" name="object 8">
            <a:extLst>
              <a:ext uri="{FF2B5EF4-FFF2-40B4-BE49-F238E27FC236}">
                <a16:creationId xmlns:a16="http://schemas.microsoft.com/office/drawing/2014/main" id="{71657DA4-BF57-B32E-6A91-AD4EC1C70C99}"/>
              </a:ext>
            </a:extLst>
          </p:cNvPr>
          <p:cNvSpPr txBox="1"/>
          <p:nvPr/>
        </p:nvSpPr>
        <p:spPr>
          <a:xfrm>
            <a:off x="4114801" y="76200"/>
            <a:ext cx="2971800" cy="629018"/>
          </a:xfrm>
          <a:prstGeom prst="rect">
            <a:avLst/>
          </a:prstGeom>
        </p:spPr>
        <p:txBody>
          <a:bodyPr vert="horz" wrap="square" lIns="0" tIns="13335" rIns="0" bIns="0" rtlCol="0">
            <a:spAutoFit/>
          </a:bodyPr>
          <a:lstStyle/>
          <a:p>
            <a:pPr marL="12700">
              <a:lnSpc>
                <a:spcPct val="100000"/>
              </a:lnSpc>
              <a:spcBef>
                <a:spcPts val="105"/>
              </a:spcBef>
            </a:pPr>
            <a:r>
              <a:rPr lang="en-IN" sz="4000" b="1" u="sng" dirty="0">
                <a:ln w="6600">
                  <a:solidFill>
                    <a:schemeClr val="accent2"/>
                  </a:solidFill>
                  <a:prstDash val="solid"/>
                </a:ln>
                <a:solidFill>
                  <a:srgbClr val="FFFFFF"/>
                </a:solidFill>
                <a:effectLst>
                  <a:outerShdw dist="38100" dir="2700000" algn="tl" rotWithShape="0">
                    <a:schemeClr val="accent2"/>
                  </a:outerShdw>
                </a:effectLst>
                <a:latin typeface="Arial Black" panose="020B0A04020102020204" pitchFamily="34" charset="0"/>
                <a:cs typeface="Trebuchet MS"/>
              </a:rPr>
              <a:t>OUTPUT</a:t>
            </a:r>
          </a:p>
        </p:txBody>
      </p:sp>
    </p:spTree>
    <p:extLst>
      <p:ext uri="{BB962C8B-B14F-4D97-AF65-F5344CB8AC3E}">
        <p14:creationId xmlns:p14="http://schemas.microsoft.com/office/powerpoint/2010/main" val="21961665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3000"/>
            <a:lum/>
          </a:blip>
          <a:srcRect/>
          <a:stretch>
            <a:fillRect/>
          </a:stretch>
        </a:blipFill>
        <a:effectLst/>
      </p:bgPr>
    </p:bg>
    <p:spTree>
      <p:nvGrpSpPr>
        <p:cNvPr id="1" name=""/>
        <p:cNvGrpSpPr/>
        <p:nvPr/>
      </p:nvGrpSpPr>
      <p:grpSpPr>
        <a:xfrm>
          <a:off x="0" y="0"/>
          <a:ext cx="0" cy="0"/>
          <a:chOff x="0" y="0"/>
          <a:chExt cx="0" cy="0"/>
        </a:xfrm>
      </p:grpSpPr>
      <p:sp>
        <p:nvSpPr>
          <p:cNvPr id="6" name="object 22">
            <a:extLst>
              <a:ext uri="{FF2B5EF4-FFF2-40B4-BE49-F238E27FC236}">
                <a16:creationId xmlns:a16="http://schemas.microsoft.com/office/drawing/2014/main" id="{D91831B1-C005-202C-7A28-39DB279A5214}"/>
              </a:ext>
            </a:extLst>
          </p:cNvPr>
          <p:cNvSpPr txBox="1">
            <a:spLocks noGrp="1"/>
          </p:cNvSpPr>
          <p:nvPr>
            <p:ph type="sldNum" sz="quarter" idx="12"/>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2</a:t>
            </a:fld>
            <a:endParaRPr spc="10" dirty="0"/>
          </a:p>
        </p:txBody>
      </p:sp>
      <p:sp>
        <p:nvSpPr>
          <p:cNvPr id="7" name="TextBox 6">
            <a:extLst>
              <a:ext uri="{FF2B5EF4-FFF2-40B4-BE49-F238E27FC236}">
                <a16:creationId xmlns:a16="http://schemas.microsoft.com/office/drawing/2014/main" id="{EB4C1C2D-79CD-98DE-9230-3E64617CB976}"/>
              </a:ext>
            </a:extLst>
          </p:cNvPr>
          <p:cNvSpPr txBox="1"/>
          <p:nvPr/>
        </p:nvSpPr>
        <p:spPr>
          <a:xfrm>
            <a:off x="381000" y="381000"/>
            <a:ext cx="8001000" cy="738664"/>
          </a:xfrm>
          <a:prstGeom prst="rect">
            <a:avLst/>
          </a:prstGeom>
          <a:noFill/>
        </p:spPr>
        <p:txBody>
          <a:bodyPr wrap="square" rtlCol="0">
            <a:spAutoFit/>
          </a:bodyPr>
          <a:lstStyle/>
          <a:p>
            <a:r>
              <a:rPr lang="en-IN" sz="4200" b="1" spc="50" dirty="0">
                <a:ln w="9525" cmpd="sng">
                  <a:solidFill>
                    <a:schemeClr val="accent1"/>
                  </a:solidFill>
                  <a:prstDash val="solid"/>
                </a:ln>
                <a:solidFill>
                  <a:srgbClr val="70AD47">
                    <a:tint val="1000"/>
                  </a:srgbClr>
                </a:solidFill>
                <a:effectLst>
                  <a:glow rad="38100">
                    <a:schemeClr val="accent1">
                      <a:alpha val="40000"/>
                    </a:schemeClr>
                  </a:glow>
                </a:effectLst>
                <a:latin typeface="Arial Black" panose="020B0A04020102020204" pitchFamily="34" charset="0"/>
                <a:cs typeface="Times New Roman" panose="02020603050405020304" pitchFamily="18" charset="0"/>
              </a:rPr>
              <a:t>KEYLOGGER &amp; SECURITY</a:t>
            </a:r>
          </a:p>
        </p:txBody>
      </p:sp>
      <p:sp>
        <p:nvSpPr>
          <p:cNvPr id="8" name="TextBox 7">
            <a:extLst>
              <a:ext uri="{FF2B5EF4-FFF2-40B4-BE49-F238E27FC236}">
                <a16:creationId xmlns:a16="http://schemas.microsoft.com/office/drawing/2014/main" id="{F2F67283-DE30-20A0-127B-B8FD6CE7F151}"/>
              </a:ext>
            </a:extLst>
          </p:cNvPr>
          <p:cNvSpPr txBox="1"/>
          <p:nvPr/>
        </p:nvSpPr>
        <p:spPr>
          <a:xfrm>
            <a:off x="457200" y="1371600"/>
            <a:ext cx="10896600" cy="4893647"/>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0">
            <a:spAutoFit/>
          </a:bodyPr>
          <a:lstStyle/>
          <a:p>
            <a:pPr algn="just"/>
            <a:r>
              <a:rPr lang="en-US" sz="2400" dirty="0">
                <a:ln w="0"/>
                <a:solidFill>
                  <a:schemeClr val="tx1"/>
                </a:solidFill>
                <a:effectLst>
                  <a:outerShdw blurRad="38100" dist="19050" dir="2700000" algn="tl" rotWithShape="0">
                    <a:schemeClr val="dk1">
                      <a:alpha val="40000"/>
                    </a:schemeClr>
                  </a:outerShdw>
                </a:effectLst>
              </a:rPr>
              <a:t>A keystroke logger, commonly referred to as a keylogger, is a form of surveillance technology designed to monitor and record every keystroke made on a keyboard. These loggers can manifest as either software or hardware. Software keyloggers are typically installed clandestinely on a computer or mobile device, capable of capturing a vast array of data, including passwords, messages, and other personal information. On the other hand, hardware keyloggers are physical devices connected to a computer, usually placed between the keyboard and the computer, to intercept and record keystrokes. While keyloggers can serve legitimate purposes such as monitoring employee activity or recovering lost data, they are more commonly associated with malicious intentions, such as stealing sensitive information and committing identity theft. It's crucial for users to remain vigilant and employ security measures to protect against unauthorized access and data breaches facilitated by keyloggers.</a:t>
            </a:r>
            <a:endParaRPr lang="en-US" sz="240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a:p>
            <a:pPr algn="just"/>
            <a:endParaRPr lang="en-IN" sz="240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
        <p:nvSpPr>
          <p:cNvPr id="4" name="Wave 3">
            <a:extLst>
              <a:ext uri="{FF2B5EF4-FFF2-40B4-BE49-F238E27FC236}">
                <a16:creationId xmlns:a16="http://schemas.microsoft.com/office/drawing/2014/main" id="{D4291C24-5448-B376-0ACB-0941ECD10EAD}"/>
              </a:ext>
            </a:extLst>
          </p:cNvPr>
          <p:cNvSpPr/>
          <p:nvPr/>
        </p:nvSpPr>
        <p:spPr>
          <a:xfrm>
            <a:off x="0" y="5867400"/>
            <a:ext cx="12192000" cy="990600"/>
          </a:xfrm>
          <a:prstGeom prst="wav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IN">
              <a:ln w="19050">
                <a:solidFill>
                  <a:schemeClr val="tx1"/>
                </a:solidFill>
              </a:ln>
              <a:solidFill>
                <a:schemeClr val="tx1"/>
              </a:solidFill>
              <a:effectLst>
                <a:reflection blurRad="6350" stA="60000" endA="900" endPos="58000" dir="5400000" sy="-100000" algn="bl" rotWithShape="0"/>
              </a:effectLst>
            </a:endParaRPr>
          </a:p>
        </p:txBody>
      </p:sp>
    </p:spTree>
    <p:extLst>
      <p:ext uri="{BB962C8B-B14F-4D97-AF65-F5344CB8AC3E}">
        <p14:creationId xmlns:p14="http://schemas.microsoft.com/office/powerpoint/2010/main" val="16059524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DEFE8A1-01B0-C2E9-C0CC-EBBC6D5CA2B3}"/>
              </a:ext>
            </a:extLst>
          </p:cNvPr>
          <p:cNvSpPr txBox="1"/>
          <p:nvPr/>
        </p:nvSpPr>
        <p:spPr>
          <a:xfrm>
            <a:off x="5943600" y="1219200"/>
            <a:ext cx="5791200" cy="4401205"/>
          </a:xfrm>
          <a:prstGeom prst="rect">
            <a:avLst/>
          </a:prstGeom>
          <a:noFill/>
        </p:spPr>
        <p:txBody>
          <a:bodyPr wrap="square" rtlCol="0">
            <a:spAutoFit/>
          </a:bodyPr>
          <a:lstStyle/>
          <a:p>
            <a:pPr algn="just"/>
            <a:r>
              <a:rPr lang="en-US" sz="2000" dirty="0">
                <a:effectLst>
                  <a:outerShdw blurRad="38100" dist="38100" dir="2700000" algn="tl">
                    <a:srgbClr val="000000">
                      <a:alpha val="43137"/>
                    </a:srgbClr>
                  </a:outerShdw>
                </a:effectLst>
                <a:cs typeface="Times New Roman" panose="02020603050405020304" pitchFamily="18" charset="0"/>
              </a:rPr>
              <a:t>Understanding keyloggers and bolstering security measures against them is paramount, given the substantial risk they pose to personal and organizational data security. Keyloggers, whether deployed through software or hardware, have the capability to surreptitiously capture sensitive information like passwords, financial details, and private communications, resulting in dire consequences such as identity theft, financial loss, and corporate espionage. Employing effective security measures, such as robust antivirus software, routine system monitoring, and practicing safe browsing habits, plays a critical role in detecting and thwarting keylogger infections.</a:t>
            </a:r>
            <a:endParaRPr lang="en-IN" sz="2000" dirty="0">
              <a:effectLst>
                <a:outerShdw blurRad="38100" dist="38100" dir="2700000" algn="tl">
                  <a:srgbClr val="000000">
                    <a:alpha val="43137"/>
                  </a:srgbClr>
                </a:outerShdw>
              </a:effectLst>
              <a:cs typeface="Times New Roman" panose="02020603050405020304" pitchFamily="18" charset="0"/>
            </a:endParaRPr>
          </a:p>
        </p:txBody>
      </p:sp>
      <p:pic>
        <p:nvPicPr>
          <p:cNvPr id="1028" name="Picture 4" descr="Cyber experts express concern about data security in India, Telecom News,  ET Telecom">
            <a:extLst>
              <a:ext uri="{FF2B5EF4-FFF2-40B4-BE49-F238E27FC236}">
                <a16:creationId xmlns:a16="http://schemas.microsoft.com/office/drawing/2014/main" id="{EFEB22C2-E73D-E169-456F-F717A1C51AA3}"/>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33400" y="1600200"/>
            <a:ext cx="5392667" cy="3081116"/>
          </a:xfrm>
          <a:prstGeom prst="rect">
            <a:avLst/>
          </a:prstGeom>
          <a:ln>
            <a:noFill/>
          </a:ln>
          <a:effectLst>
            <a:outerShdw blurRad="76200" dist="12700" dir="2700000" sy="-23000" kx="-800400" algn="bl" rotWithShape="0">
              <a:prstClr val="black">
                <a:alpha val="20000"/>
              </a:prstClr>
            </a:outerShdw>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a:extLst>
            <a:ext uri="{909E8E84-426E-40DD-AFC4-6F175D3DCCD1}">
              <a14:hiddenFill xmlns:a14="http://schemas.microsoft.com/office/drawing/2010/main">
                <a:solidFill>
                  <a:srgbClr val="FFFFFF"/>
                </a:solidFill>
              </a14:hiddenFill>
            </a:ext>
          </a:extLst>
        </p:spPr>
      </p:pic>
      <p:sp>
        <p:nvSpPr>
          <p:cNvPr id="3" name="Wave 2">
            <a:extLst>
              <a:ext uri="{FF2B5EF4-FFF2-40B4-BE49-F238E27FC236}">
                <a16:creationId xmlns:a16="http://schemas.microsoft.com/office/drawing/2014/main" id="{713BC203-C03F-9B59-E1F3-1BF5DBF2F7D9}"/>
              </a:ext>
            </a:extLst>
          </p:cNvPr>
          <p:cNvSpPr/>
          <p:nvPr/>
        </p:nvSpPr>
        <p:spPr>
          <a:xfrm>
            <a:off x="0" y="5867400"/>
            <a:ext cx="12192000" cy="990600"/>
          </a:xfrm>
          <a:prstGeom prst="wav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IN">
              <a:ln w="19050">
                <a:solidFill>
                  <a:schemeClr val="tx1"/>
                </a:solidFill>
              </a:ln>
              <a:solidFill>
                <a:schemeClr val="tx1"/>
              </a:solidFill>
              <a:effectLst>
                <a:reflection blurRad="6350" stA="60000" endA="900" endPos="58000" dir="5400000" sy="-100000" algn="bl" rotWithShape="0"/>
              </a:effectLst>
            </a:endParaRPr>
          </a:p>
        </p:txBody>
      </p:sp>
    </p:spTree>
    <p:extLst>
      <p:ext uri="{BB962C8B-B14F-4D97-AF65-F5344CB8AC3E}">
        <p14:creationId xmlns:p14="http://schemas.microsoft.com/office/powerpoint/2010/main" val="813963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1">
            <a:extLst>
              <a:ext uri="{FF2B5EF4-FFF2-40B4-BE49-F238E27FC236}">
                <a16:creationId xmlns:a16="http://schemas.microsoft.com/office/drawing/2014/main" id="{D57F006C-16C5-1B9B-783A-D2CDA99FF511}"/>
              </a:ext>
            </a:extLst>
          </p:cNvPr>
          <p:cNvSpPr txBox="1">
            <a:spLocks/>
          </p:cNvSpPr>
          <p:nvPr/>
        </p:nvSpPr>
        <p:spPr>
          <a:xfrm>
            <a:off x="533400" y="381000"/>
            <a:ext cx="2765425" cy="629018"/>
          </a:xfrm>
          <a:prstGeom prst="rect">
            <a:avLst/>
          </a:prstGeom>
        </p:spPr>
        <p:txBody>
          <a:bodyPr vert="horz" wrap="square" lIns="0" tIns="13335" rIns="0" bIns="0" rtlCol="0">
            <a:sp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12700">
              <a:spcBef>
                <a:spcPts val="105"/>
              </a:spcBef>
            </a:pPr>
            <a:r>
              <a:rPr lang="en-IN" sz="4000" b="1" spc="50" dirty="0">
                <a:ln w="9525" cmpd="sng">
                  <a:solidFill>
                    <a:schemeClr val="accent1"/>
                  </a:solidFill>
                  <a:prstDash val="solid"/>
                </a:ln>
                <a:solidFill>
                  <a:srgbClr val="70AD47">
                    <a:tint val="1000"/>
                  </a:srgbClr>
                </a:solidFill>
                <a:effectLst>
                  <a:glow rad="38100">
                    <a:schemeClr val="accent1">
                      <a:alpha val="40000"/>
                    </a:schemeClr>
                  </a:glow>
                </a:effectLst>
                <a:latin typeface="Arial Black" panose="020B0A04020102020204" pitchFamily="34" charset="0"/>
              </a:rPr>
              <a:t>AGENDA</a:t>
            </a:r>
          </a:p>
        </p:txBody>
      </p:sp>
      <p:sp>
        <p:nvSpPr>
          <p:cNvPr id="3" name="TextBox 2">
            <a:extLst>
              <a:ext uri="{FF2B5EF4-FFF2-40B4-BE49-F238E27FC236}">
                <a16:creationId xmlns:a16="http://schemas.microsoft.com/office/drawing/2014/main" id="{E51B5F86-BD12-6C6C-6373-73724A137A99}"/>
              </a:ext>
            </a:extLst>
          </p:cNvPr>
          <p:cNvSpPr txBox="1"/>
          <p:nvPr/>
        </p:nvSpPr>
        <p:spPr>
          <a:xfrm>
            <a:off x="457200" y="1219200"/>
            <a:ext cx="6324600" cy="3785652"/>
          </a:xfrm>
          <a:prstGeom prst="rect">
            <a:avLst/>
          </a:prstGeom>
          <a:noFill/>
        </p:spPr>
        <p:txBody>
          <a:bodyPr wrap="square" rtlCol="0">
            <a:spAutoFit/>
          </a:bodyPr>
          <a:lstStyle/>
          <a:p>
            <a:pPr marL="342900" indent="-342900" algn="just">
              <a:buClr>
                <a:srgbClr val="00B0F0"/>
              </a:buClr>
              <a:buFont typeface="Wingdings 3" panose="05040102010807070707" pitchFamily="18" charset="2"/>
              <a:buChar char=""/>
            </a:pPr>
            <a:r>
              <a:rPr lang="en-IN" sz="2400" dirty="0">
                <a:latin typeface="Times New Roman" panose="02020603050405020304" pitchFamily="18" charset="0"/>
                <a:cs typeface="Times New Roman" panose="02020603050405020304" pitchFamily="18" charset="0"/>
              </a:rPr>
              <a:t>Introduction to Keyloggers</a:t>
            </a:r>
          </a:p>
          <a:p>
            <a:pPr marL="342900" indent="-342900" algn="just">
              <a:buClr>
                <a:srgbClr val="00B0F0"/>
              </a:buClr>
              <a:buFont typeface="Wingdings 3" panose="05040102010807070707" pitchFamily="18" charset="2"/>
              <a:buChar char=""/>
            </a:pPr>
            <a:r>
              <a:rPr lang="en-IN" sz="2400" dirty="0">
                <a:latin typeface="Times New Roman" panose="02020603050405020304" pitchFamily="18" charset="0"/>
                <a:cs typeface="Times New Roman" panose="02020603050405020304" pitchFamily="18" charset="0"/>
              </a:rPr>
              <a:t>Problem statement</a:t>
            </a:r>
          </a:p>
          <a:p>
            <a:pPr marL="342900" indent="-342900" algn="just">
              <a:buClr>
                <a:srgbClr val="00B0F0"/>
              </a:buClr>
              <a:buFont typeface="Wingdings 3" panose="05040102010807070707" pitchFamily="18" charset="2"/>
              <a:buChar char=""/>
            </a:pPr>
            <a:r>
              <a:rPr lang="en-IN" sz="2400" dirty="0">
                <a:latin typeface="Times New Roman" panose="02020603050405020304" pitchFamily="18" charset="0"/>
                <a:cs typeface="Times New Roman" panose="02020603050405020304" pitchFamily="18" charset="0"/>
              </a:rPr>
              <a:t>Project overview</a:t>
            </a:r>
          </a:p>
          <a:p>
            <a:pPr marL="342900" indent="-342900" algn="just">
              <a:buClr>
                <a:srgbClr val="00B0F0"/>
              </a:buClr>
              <a:buFont typeface="Wingdings 3" panose="05040102010807070707" pitchFamily="18" charset="2"/>
              <a:buChar char=""/>
            </a:pPr>
            <a:r>
              <a:rPr lang="en-IN" sz="2400" dirty="0">
                <a:latin typeface="Times New Roman" panose="02020603050405020304" pitchFamily="18" charset="0"/>
                <a:cs typeface="Times New Roman" panose="02020603050405020304" pitchFamily="18" charset="0"/>
              </a:rPr>
              <a:t>Who are the end users?</a:t>
            </a:r>
          </a:p>
          <a:p>
            <a:pPr marL="342900" indent="-342900" algn="just">
              <a:buClr>
                <a:srgbClr val="00B0F0"/>
              </a:buClr>
              <a:buFont typeface="Wingdings 3" panose="05040102010807070707" pitchFamily="18" charset="2"/>
              <a:buChar char=""/>
            </a:pPr>
            <a:r>
              <a:rPr lang="en-IN" sz="2400" dirty="0">
                <a:latin typeface="Times New Roman" panose="02020603050405020304" pitchFamily="18" charset="0"/>
                <a:cs typeface="Times New Roman" panose="02020603050405020304" pitchFamily="18" charset="0"/>
              </a:rPr>
              <a:t>Solution and its value proposition</a:t>
            </a:r>
          </a:p>
          <a:p>
            <a:pPr marL="342900" indent="-342900" algn="just">
              <a:buClr>
                <a:srgbClr val="00B0F0"/>
              </a:buClr>
              <a:buFont typeface="Wingdings 3" panose="05040102010807070707" pitchFamily="18" charset="2"/>
              <a:buChar char=""/>
            </a:pPr>
            <a:r>
              <a:rPr lang="en-IN" sz="2400" dirty="0">
                <a:latin typeface="Times New Roman" panose="02020603050405020304" pitchFamily="18" charset="0"/>
                <a:cs typeface="Times New Roman" panose="02020603050405020304" pitchFamily="18" charset="0"/>
              </a:rPr>
              <a:t>The wow in your solution</a:t>
            </a:r>
          </a:p>
          <a:p>
            <a:pPr marL="342900" indent="-342900" algn="just">
              <a:buClr>
                <a:srgbClr val="00B0F0"/>
              </a:buClr>
              <a:buFont typeface="Wingdings 3" panose="05040102010807070707" pitchFamily="18" charset="2"/>
              <a:buChar char=""/>
            </a:pPr>
            <a:r>
              <a:rPr lang="en-IN" sz="2400" dirty="0">
                <a:latin typeface="Times New Roman" panose="02020603050405020304" pitchFamily="18" charset="0"/>
                <a:cs typeface="Times New Roman" panose="02020603050405020304" pitchFamily="18" charset="0"/>
              </a:rPr>
              <a:t>Detection of Keyloggers</a:t>
            </a:r>
          </a:p>
          <a:p>
            <a:pPr marL="342900" indent="-342900" algn="just">
              <a:buClr>
                <a:srgbClr val="00B0F0"/>
              </a:buClr>
              <a:buFont typeface="Wingdings 3" panose="05040102010807070707" pitchFamily="18" charset="2"/>
              <a:buChar char=""/>
            </a:pPr>
            <a:r>
              <a:rPr lang="en-IN" sz="2400" dirty="0">
                <a:latin typeface="Times New Roman" panose="02020603050405020304" pitchFamily="18" charset="0"/>
                <a:cs typeface="Times New Roman" panose="02020603050405020304" pitchFamily="18" charset="0"/>
              </a:rPr>
              <a:t>Prevention and Protection Strategies</a:t>
            </a:r>
          </a:p>
          <a:p>
            <a:pPr marL="342900" indent="-342900" algn="just">
              <a:buClr>
                <a:srgbClr val="00B0F0"/>
              </a:buClr>
              <a:buFont typeface="Wingdings 3" panose="05040102010807070707" pitchFamily="18" charset="2"/>
              <a:buChar char=""/>
            </a:pPr>
            <a:r>
              <a:rPr lang="en-IN" sz="2400" dirty="0">
                <a:latin typeface="Times New Roman" panose="02020603050405020304" pitchFamily="18" charset="0"/>
                <a:cs typeface="Times New Roman" panose="02020603050405020304" pitchFamily="18" charset="0"/>
              </a:rPr>
              <a:t>Modelling</a:t>
            </a:r>
          </a:p>
          <a:p>
            <a:pPr marL="342900" indent="-342900" algn="just">
              <a:buClr>
                <a:srgbClr val="00B0F0"/>
              </a:buClr>
              <a:buFont typeface="Wingdings 3" panose="05040102010807070707" pitchFamily="18" charset="2"/>
              <a:buChar char=""/>
            </a:pPr>
            <a:r>
              <a:rPr lang="en-IN" sz="2400" dirty="0">
                <a:latin typeface="Times New Roman" panose="02020603050405020304" pitchFamily="18" charset="0"/>
                <a:cs typeface="Times New Roman" panose="02020603050405020304" pitchFamily="18" charset="0"/>
              </a:rPr>
              <a:t>Results</a:t>
            </a:r>
          </a:p>
        </p:txBody>
      </p:sp>
      <p:pic>
        <p:nvPicPr>
          <p:cNvPr id="1032" name="Picture 8" descr="What Is A Keylogger Software, How Does It Work | Glossary">
            <a:extLst>
              <a:ext uri="{FF2B5EF4-FFF2-40B4-BE49-F238E27FC236}">
                <a16:creationId xmlns:a16="http://schemas.microsoft.com/office/drawing/2014/main" id="{F607906D-1952-66B9-1732-01EC37DB22E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24600" y="1676400"/>
            <a:ext cx="5280040" cy="2758821"/>
          </a:xfrm>
          <a:prstGeom prst="roundRect">
            <a:avLst>
              <a:gd name="adj" fmla="val 4167"/>
            </a:avLst>
          </a:prstGeom>
          <a:solidFill>
            <a:srgbClr val="FFFFFF"/>
          </a:solidFill>
          <a:ln w="76200" cap="sq">
            <a:solidFill>
              <a:srgbClr val="292929"/>
            </a:solidFill>
            <a:miter lim="800000"/>
          </a:ln>
          <a:effectLst>
            <a:outerShdw blurRad="76200" dist="12700" dir="8100000" sy="-23000" kx="800400" algn="br" rotWithShape="0">
              <a:prstClr val="black">
                <a:alpha val="20000"/>
              </a:prstClr>
            </a:outerShdw>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7" name="Wave 6">
            <a:extLst>
              <a:ext uri="{FF2B5EF4-FFF2-40B4-BE49-F238E27FC236}">
                <a16:creationId xmlns:a16="http://schemas.microsoft.com/office/drawing/2014/main" id="{97B53F54-89CF-9EF3-5260-09807A4AE6D3}"/>
              </a:ext>
            </a:extLst>
          </p:cNvPr>
          <p:cNvSpPr/>
          <p:nvPr/>
        </p:nvSpPr>
        <p:spPr>
          <a:xfrm>
            <a:off x="0" y="5867400"/>
            <a:ext cx="12192000" cy="990600"/>
          </a:xfrm>
          <a:prstGeom prst="wav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IN">
              <a:ln w="19050">
                <a:solidFill>
                  <a:schemeClr val="tx1"/>
                </a:solidFill>
              </a:ln>
              <a:solidFill>
                <a:schemeClr val="tx1"/>
              </a:solidFill>
              <a:effectLst>
                <a:reflection blurRad="6350" stA="60000" endA="900" endPos="58000" dir="5400000" sy="-100000" algn="bl" rotWithShape="0"/>
              </a:effectLst>
            </a:endParaRPr>
          </a:p>
        </p:txBody>
      </p:sp>
    </p:spTree>
    <p:extLst>
      <p:ext uri="{BB962C8B-B14F-4D97-AF65-F5344CB8AC3E}">
        <p14:creationId xmlns:p14="http://schemas.microsoft.com/office/powerpoint/2010/main" val="21997629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bject 7"/>
          <p:cNvSpPr txBox="1">
            <a:spLocks noGrp="1"/>
          </p:cNvSpPr>
          <p:nvPr>
            <p:ph type="title"/>
          </p:nvPr>
        </p:nvSpPr>
        <p:spPr>
          <a:xfrm>
            <a:off x="533400" y="304800"/>
            <a:ext cx="7391400" cy="632224"/>
          </a:xfrm>
          <a:prstGeom prst="rect">
            <a:avLst/>
          </a:prstGeom>
        </p:spPr>
        <p:txBody>
          <a:bodyPr vert="horz" wrap="square" lIns="0" tIns="16510" rIns="0" bIns="0" rtlCol="0">
            <a:spAutoFit/>
          </a:bodyPr>
          <a:lstStyle/>
          <a:p>
            <a:pPr marL="12700">
              <a:lnSpc>
                <a:spcPct val="100000"/>
              </a:lnSpc>
              <a:spcBef>
                <a:spcPts val="130"/>
              </a:spcBef>
              <a:tabLst>
                <a:tab pos="2727960" algn="l"/>
              </a:tabLst>
            </a:pPr>
            <a:r>
              <a:rPr sz="4000" b="1" cap="none" spc="50" dirty="0">
                <a:ln w="9525" cmpd="sng">
                  <a:solidFill>
                    <a:schemeClr val="accent1"/>
                  </a:solidFill>
                  <a:prstDash val="solid"/>
                </a:ln>
                <a:solidFill>
                  <a:srgbClr val="70AD47">
                    <a:tint val="1000"/>
                  </a:srgbClr>
                </a:solidFill>
                <a:effectLst>
                  <a:glow rad="38100">
                    <a:schemeClr val="accent1">
                      <a:alpha val="40000"/>
                    </a:schemeClr>
                  </a:glow>
                </a:effectLst>
                <a:latin typeface="Arial Black" panose="020B0A04020102020204" pitchFamily="34" charset="0"/>
              </a:rPr>
              <a:t>PROBLEM</a:t>
            </a:r>
            <a:r>
              <a:rPr sz="4000" b="1" u="sng" cap="none" spc="50" dirty="0">
                <a:ln w="9525" cmpd="sng">
                  <a:solidFill>
                    <a:schemeClr val="accent1"/>
                  </a:solidFill>
                  <a:prstDash val="solid"/>
                </a:ln>
                <a:solidFill>
                  <a:srgbClr val="70AD47">
                    <a:tint val="1000"/>
                  </a:srgbClr>
                </a:solidFill>
                <a:effectLst>
                  <a:glow rad="38100">
                    <a:schemeClr val="accent1">
                      <a:alpha val="40000"/>
                    </a:schemeClr>
                  </a:glow>
                </a:effectLst>
                <a:latin typeface="Arial Black" panose="020B0A04020102020204" pitchFamily="34" charset="0"/>
              </a:rPr>
              <a:t>	</a:t>
            </a:r>
            <a:r>
              <a:rPr sz="4000" b="1" cap="none" spc="50" dirty="0">
                <a:ln w="9525" cmpd="sng">
                  <a:solidFill>
                    <a:schemeClr val="accent1"/>
                  </a:solidFill>
                  <a:prstDash val="solid"/>
                </a:ln>
                <a:solidFill>
                  <a:srgbClr val="70AD47">
                    <a:tint val="1000"/>
                  </a:srgbClr>
                </a:solidFill>
                <a:effectLst>
                  <a:glow rad="38100">
                    <a:schemeClr val="accent1">
                      <a:alpha val="40000"/>
                    </a:schemeClr>
                  </a:glow>
                </a:effectLst>
                <a:latin typeface="Arial Black" panose="020B0A04020102020204" pitchFamily="34" charset="0"/>
              </a:rPr>
              <a:t>STATEMENT</a:t>
            </a:r>
          </a:p>
        </p:txBody>
      </p:sp>
      <p:sp>
        <p:nvSpPr>
          <p:cNvPr id="10" name="object 10"/>
          <p:cNvSpPr txBox="1">
            <a:spLocks noGrp="1"/>
          </p:cNvSpPr>
          <p:nvPr>
            <p:ph type="sldNum" sz="quarter" idx="12"/>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5</a:t>
            </a:fld>
            <a:endParaRPr spc="10" dirty="0"/>
          </a:p>
        </p:txBody>
      </p:sp>
      <p:sp>
        <p:nvSpPr>
          <p:cNvPr id="14" name="TextBox 13">
            <a:extLst>
              <a:ext uri="{FF2B5EF4-FFF2-40B4-BE49-F238E27FC236}">
                <a16:creationId xmlns:a16="http://schemas.microsoft.com/office/drawing/2014/main" id="{3B99D1B2-C96D-24A4-5BE9-475577328BE6}"/>
              </a:ext>
            </a:extLst>
          </p:cNvPr>
          <p:cNvSpPr txBox="1"/>
          <p:nvPr/>
        </p:nvSpPr>
        <p:spPr>
          <a:xfrm>
            <a:off x="381000" y="1295400"/>
            <a:ext cx="11125200" cy="4524315"/>
          </a:xfrm>
          <a:prstGeom prst="rect">
            <a:avLst/>
          </a:prstGeom>
          <a:noFill/>
        </p:spPr>
        <p:txBody>
          <a:bodyPr wrap="square" rtlCol="0">
            <a:spAutoFit/>
          </a:bodyPr>
          <a:lstStyle/>
          <a:p>
            <a:pPr marL="342900" indent="-342900" algn="just">
              <a:buClr>
                <a:srgbClr val="00B0F0"/>
              </a:buClr>
              <a:buFont typeface="Wingdings 3" panose="05040102010807070707" pitchFamily="18" charset="2"/>
              <a:buChar char=""/>
            </a:pPr>
            <a:r>
              <a:rPr lang="en-US" sz="2400" dirty="0">
                <a:cs typeface="Times New Roman" panose="02020603050405020304" pitchFamily="18" charset="0"/>
              </a:rPr>
              <a:t>The rising ubiquity of keyloggers presents a substantial challenge to digital security, jeopardizing the confidentiality and integrity of sensitive information. Despite strides in cybersecurity, numerous individuals and organizations persist in their susceptibility to these clandestine tools, capable of logging keystrokes to pilfer passwords, financial details, and confidential data.</a:t>
            </a:r>
          </a:p>
          <a:p>
            <a:pPr marL="342900" indent="-342900" algn="just">
              <a:buClr>
                <a:srgbClr val="00B0F0"/>
              </a:buClr>
              <a:buFont typeface="Wingdings 3" panose="05040102010807070707" pitchFamily="18" charset="2"/>
              <a:buChar char=""/>
            </a:pPr>
            <a:endParaRPr lang="en-US" sz="2400" dirty="0"/>
          </a:p>
          <a:p>
            <a:pPr marL="342900" indent="-342900" algn="just">
              <a:buClr>
                <a:srgbClr val="00B0F0"/>
              </a:buClr>
              <a:buFont typeface="Wingdings 3" panose="05040102010807070707" pitchFamily="18" charset="2"/>
              <a:buChar char=""/>
            </a:pPr>
            <a:r>
              <a:rPr lang="en-US" sz="2400" dirty="0">
                <a:cs typeface="Times New Roman" panose="02020603050405020304" pitchFamily="18" charset="0"/>
              </a:rPr>
              <a:t>This initiative aims to tackle the urgent demand for efficient detection and prevention methods against keyloggers. It will delve into the contemporary realm of keylogger technology, assess the efficacy of current security measures, and devise pioneering solutions to bolster defense against these dangers. Through these efforts, the project endeavors to alleviate the hazards linked with keyloggers, fortify the security of personal and organizational data, and foster a resilient digital environment.</a:t>
            </a:r>
            <a:endParaRPr lang="en-IN" sz="2400" dirty="0">
              <a:cs typeface="Times New Roman" panose="02020603050405020304" pitchFamily="18" charset="0"/>
            </a:endParaRPr>
          </a:p>
        </p:txBody>
      </p:sp>
      <p:sp>
        <p:nvSpPr>
          <p:cNvPr id="3" name="Wave 2">
            <a:extLst>
              <a:ext uri="{FF2B5EF4-FFF2-40B4-BE49-F238E27FC236}">
                <a16:creationId xmlns:a16="http://schemas.microsoft.com/office/drawing/2014/main" id="{D4D05FD7-F1F5-82C6-3F9A-818E5CE91F62}"/>
              </a:ext>
            </a:extLst>
          </p:cNvPr>
          <p:cNvSpPr/>
          <p:nvPr/>
        </p:nvSpPr>
        <p:spPr>
          <a:xfrm>
            <a:off x="0" y="5867400"/>
            <a:ext cx="12192000" cy="990600"/>
          </a:xfrm>
          <a:prstGeom prst="wav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IN">
              <a:ln w="19050">
                <a:solidFill>
                  <a:schemeClr val="tx1"/>
                </a:solidFill>
              </a:ln>
              <a:solidFill>
                <a:schemeClr val="tx1"/>
              </a:solidFill>
              <a:effectLst>
                <a:reflection blurRad="6350" stA="60000" endA="900" endPos="58000" dir="5400000" sy="-100000" algn="bl" rotWithShape="0"/>
              </a:effectLst>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bject 7"/>
          <p:cNvSpPr txBox="1">
            <a:spLocks noGrp="1"/>
          </p:cNvSpPr>
          <p:nvPr>
            <p:ph type="title"/>
          </p:nvPr>
        </p:nvSpPr>
        <p:spPr>
          <a:xfrm>
            <a:off x="381000" y="228600"/>
            <a:ext cx="6934200" cy="632224"/>
          </a:xfrm>
          <a:prstGeom prst="rect">
            <a:avLst/>
          </a:prstGeom>
        </p:spPr>
        <p:txBody>
          <a:bodyPr vert="horz" wrap="square" lIns="0" tIns="16510" rIns="0" bIns="0" rtlCol="0">
            <a:spAutoFit/>
          </a:bodyPr>
          <a:lstStyle/>
          <a:p>
            <a:pPr marL="12700">
              <a:lnSpc>
                <a:spcPct val="100000"/>
              </a:lnSpc>
              <a:spcBef>
                <a:spcPts val="130"/>
              </a:spcBef>
              <a:tabLst>
                <a:tab pos="2642870" algn="l"/>
              </a:tabLst>
            </a:pPr>
            <a:r>
              <a:rPr sz="4000" b="1" cap="none" spc="50" dirty="0">
                <a:ln w="9525" cmpd="sng">
                  <a:solidFill>
                    <a:schemeClr val="accent1"/>
                  </a:solidFill>
                  <a:prstDash val="solid"/>
                </a:ln>
                <a:solidFill>
                  <a:srgbClr val="70AD47">
                    <a:tint val="1000"/>
                  </a:srgbClr>
                </a:solidFill>
                <a:effectLst>
                  <a:glow rad="38100">
                    <a:schemeClr val="accent1">
                      <a:alpha val="40000"/>
                    </a:schemeClr>
                  </a:glow>
                </a:effectLst>
                <a:latin typeface="Arial Black" panose="020B0A04020102020204" pitchFamily="34" charset="0"/>
              </a:rPr>
              <a:t>PROJECT</a:t>
            </a:r>
            <a:r>
              <a:rPr lang="en-US" sz="4000" b="1" cap="none" spc="50" dirty="0">
                <a:ln w="9525" cmpd="sng">
                  <a:solidFill>
                    <a:schemeClr val="accent1"/>
                  </a:solidFill>
                  <a:prstDash val="solid"/>
                </a:ln>
                <a:solidFill>
                  <a:srgbClr val="70AD47">
                    <a:tint val="1000"/>
                  </a:srgbClr>
                </a:solidFill>
                <a:effectLst>
                  <a:glow rad="38100">
                    <a:schemeClr val="accent1">
                      <a:alpha val="40000"/>
                    </a:schemeClr>
                  </a:glow>
                </a:effectLst>
                <a:latin typeface="Arial Black" panose="020B0A04020102020204" pitchFamily="34" charset="0"/>
              </a:rPr>
              <a:t>_OVERVIEW</a:t>
            </a:r>
            <a:endParaRPr sz="4000" b="1" cap="none" spc="50" dirty="0">
              <a:ln w="9525" cmpd="sng">
                <a:solidFill>
                  <a:schemeClr val="accent1"/>
                </a:solidFill>
                <a:prstDash val="solid"/>
              </a:ln>
              <a:solidFill>
                <a:srgbClr val="70AD47">
                  <a:tint val="1000"/>
                </a:srgbClr>
              </a:solidFill>
              <a:effectLst>
                <a:glow rad="38100">
                  <a:schemeClr val="accent1">
                    <a:alpha val="40000"/>
                  </a:schemeClr>
                </a:glow>
              </a:effectLst>
              <a:latin typeface="Arial Black" panose="020B0A04020102020204" pitchFamily="34" charset="0"/>
            </a:endParaRPr>
          </a:p>
        </p:txBody>
      </p:sp>
      <p:sp>
        <p:nvSpPr>
          <p:cNvPr id="10" name="object 10"/>
          <p:cNvSpPr txBox="1">
            <a:spLocks noGrp="1"/>
          </p:cNvSpPr>
          <p:nvPr>
            <p:ph type="sldNum" sz="quarter" idx="12"/>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6</a:t>
            </a:fld>
            <a:endParaRPr spc="10" dirty="0"/>
          </a:p>
        </p:txBody>
      </p:sp>
      <p:sp>
        <p:nvSpPr>
          <p:cNvPr id="12" name="TextBox 11">
            <a:extLst>
              <a:ext uri="{FF2B5EF4-FFF2-40B4-BE49-F238E27FC236}">
                <a16:creationId xmlns:a16="http://schemas.microsoft.com/office/drawing/2014/main" id="{3FE40C2C-74AF-15F9-7972-5785AAF87368}"/>
              </a:ext>
            </a:extLst>
          </p:cNvPr>
          <p:cNvSpPr txBox="1"/>
          <p:nvPr/>
        </p:nvSpPr>
        <p:spPr>
          <a:xfrm>
            <a:off x="381000" y="1035153"/>
            <a:ext cx="11430000" cy="4647426"/>
          </a:xfrm>
          <a:prstGeom prst="rect">
            <a:avLst/>
          </a:prstGeom>
          <a:noFill/>
        </p:spPr>
        <p:txBody>
          <a:bodyPr wrap="square" rtlCol="0">
            <a:spAutoFit/>
          </a:bodyPr>
          <a:lstStyle/>
          <a:p>
            <a:pPr algn="just">
              <a:buClr>
                <a:srgbClr val="00B0F0"/>
              </a:buClr>
            </a:pPr>
            <a:r>
              <a:rPr lang="en-US" sz="2200" b="1" dirty="0">
                <a:cs typeface="Times New Roman" panose="02020603050405020304" pitchFamily="18" charset="0"/>
              </a:rPr>
              <a:t>Keyloggers:</a:t>
            </a:r>
            <a:endParaRPr lang="en-US" sz="2200" dirty="0">
              <a:cs typeface="Times New Roman" panose="02020603050405020304" pitchFamily="18" charset="0"/>
            </a:endParaRPr>
          </a:p>
          <a:p>
            <a:pPr marL="285750" indent="-285750" algn="just">
              <a:buClr>
                <a:srgbClr val="00B0F0"/>
              </a:buClr>
              <a:buFont typeface="Wingdings 3" panose="05040102010807070707" pitchFamily="18" charset="2"/>
              <a:buChar char=""/>
            </a:pPr>
            <a:r>
              <a:rPr lang="en-US" dirty="0">
                <a:cs typeface="Times New Roman" panose="02020603050405020304" pitchFamily="18" charset="0"/>
              </a:rPr>
              <a:t>Keyloggers are software or hardware tools designed to capture and record keystrokes made on a keyboard.</a:t>
            </a:r>
          </a:p>
          <a:p>
            <a:pPr marL="285750" indent="-285750" algn="just">
              <a:buClr>
                <a:srgbClr val="00B0F0"/>
              </a:buClr>
              <a:buFont typeface="Wingdings 3" panose="05040102010807070707" pitchFamily="18" charset="2"/>
              <a:buChar char=""/>
            </a:pPr>
            <a:r>
              <a:rPr lang="en-US" dirty="0">
                <a:cs typeface="Times New Roman" panose="02020603050405020304" pitchFamily="18" charset="0"/>
              </a:rPr>
              <a:t>They can be used for legitimate purposes such as monitoring employee activity or recovering lost data, but are often associated with malicious activities.</a:t>
            </a:r>
          </a:p>
          <a:p>
            <a:pPr marL="285750" indent="-285750" algn="just">
              <a:buClr>
                <a:srgbClr val="00B0F0"/>
              </a:buClr>
              <a:buFont typeface="Wingdings 3" panose="05040102010807070707" pitchFamily="18" charset="2"/>
              <a:buChar char=""/>
            </a:pPr>
            <a:r>
              <a:rPr lang="en-US" dirty="0">
                <a:cs typeface="Times New Roman" panose="02020603050405020304" pitchFamily="18" charset="0"/>
              </a:rPr>
              <a:t>Software keyloggers are installed covertly on a computer or mobile device and can capture a wide range of information including passwords, messages, and other personal data.</a:t>
            </a:r>
          </a:p>
          <a:p>
            <a:pPr marL="285750" indent="-285750" algn="just">
              <a:buClr>
                <a:srgbClr val="00B0F0"/>
              </a:buClr>
              <a:buFont typeface="Wingdings 3" panose="05040102010807070707" pitchFamily="18" charset="2"/>
              <a:buChar char=""/>
            </a:pPr>
            <a:r>
              <a:rPr lang="en-US" dirty="0">
                <a:cs typeface="Times New Roman" panose="02020603050405020304" pitchFamily="18" charset="0"/>
              </a:rPr>
              <a:t>Hardware keyloggers are physical devices connected to a computer that intercept and record keystrokes as they are typed.</a:t>
            </a:r>
          </a:p>
          <a:p>
            <a:pPr marL="285750" indent="-285750">
              <a:buClr>
                <a:srgbClr val="00B0F0"/>
              </a:buClr>
              <a:buFont typeface="Wingdings 3" panose="05040102010807070707" pitchFamily="18" charset="2"/>
              <a:buChar char=""/>
            </a:pPr>
            <a:endParaRPr lang="en-US" b="1" dirty="0">
              <a:cs typeface="Times New Roman" panose="02020603050405020304" pitchFamily="18" charset="0"/>
            </a:endParaRPr>
          </a:p>
          <a:p>
            <a:pPr algn="just">
              <a:buClr>
                <a:srgbClr val="00B0F0"/>
              </a:buClr>
            </a:pPr>
            <a:r>
              <a:rPr lang="en-US" sz="2200" b="1" dirty="0">
                <a:cs typeface="Times New Roman" panose="02020603050405020304" pitchFamily="18" charset="0"/>
              </a:rPr>
              <a:t>Security Measures:</a:t>
            </a:r>
            <a:endParaRPr lang="en-US" sz="2200" dirty="0">
              <a:cs typeface="Times New Roman" panose="02020603050405020304" pitchFamily="18" charset="0"/>
            </a:endParaRPr>
          </a:p>
          <a:p>
            <a:pPr marL="285750" indent="-285750" algn="just">
              <a:buClr>
                <a:srgbClr val="00B0F0"/>
              </a:buClr>
              <a:buFont typeface="Wingdings 3" panose="05040102010807070707" pitchFamily="18" charset="2"/>
              <a:buChar char=""/>
            </a:pPr>
            <a:r>
              <a:rPr lang="en-US" dirty="0">
                <a:cs typeface="Times New Roman" panose="02020603050405020304" pitchFamily="18" charset="0"/>
              </a:rPr>
              <a:t>Security measures are protocols and tools implemented to protect against threats such as keyloggers and other forms of cyberattacks.</a:t>
            </a:r>
          </a:p>
          <a:p>
            <a:pPr marL="285750" indent="-285750" algn="just">
              <a:buClr>
                <a:srgbClr val="00B0F0"/>
              </a:buClr>
              <a:buFont typeface="Wingdings 3" panose="05040102010807070707" pitchFamily="18" charset="2"/>
              <a:buChar char=""/>
            </a:pPr>
            <a:r>
              <a:rPr lang="en-US" dirty="0">
                <a:cs typeface="Times New Roman" panose="02020603050405020304" pitchFamily="18" charset="0"/>
              </a:rPr>
              <a:t>Antivirus and anti-malware software can detect and remove keyloggers and other malicious software from a system.</a:t>
            </a:r>
          </a:p>
          <a:p>
            <a:pPr marL="285750" indent="-285750" algn="just">
              <a:buClr>
                <a:srgbClr val="00B0F0"/>
              </a:buClr>
              <a:buFont typeface="Wingdings 3" panose="05040102010807070707" pitchFamily="18" charset="2"/>
              <a:buChar char=""/>
            </a:pPr>
            <a:r>
              <a:rPr lang="en-US" dirty="0">
                <a:cs typeface="Times New Roman" panose="02020603050405020304" pitchFamily="18" charset="0"/>
              </a:rPr>
              <a:t>Regular system monitoring and audits help to identify any unauthorized access or suspicious activity.</a:t>
            </a:r>
          </a:p>
          <a:p>
            <a:pPr marL="285750" indent="-285750" algn="just">
              <a:buClr>
                <a:srgbClr val="00B0F0"/>
              </a:buClr>
              <a:buFont typeface="Wingdings 3" panose="05040102010807070707" pitchFamily="18" charset="2"/>
              <a:buChar char=""/>
            </a:pPr>
            <a:r>
              <a:rPr lang="en-US" dirty="0">
                <a:cs typeface="Times New Roman" panose="02020603050405020304" pitchFamily="18" charset="0"/>
              </a:rPr>
              <a:t>Strong and unique passwords, along with multi-factor authentication, can prevent unauthorized access even if a keylogger captures login credentials.</a:t>
            </a:r>
          </a:p>
        </p:txBody>
      </p:sp>
      <p:sp>
        <p:nvSpPr>
          <p:cNvPr id="3" name="Wave 2">
            <a:extLst>
              <a:ext uri="{FF2B5EF4-FFF2-40B4-BE49-F238E27FC236}">
                <a16:creationId xmlns:a16="http://schemas.microsoft.com/office/drawing/2014/main" id="{F1E6E422-9308-E54F-ADB2-42AD50443C10}"/>
              </a:ext>
            </a:extLst>
          </p:cNvPr>
          <p:cNvSpPr/>
          <p:nvPr/>
        </p:nvSpPr>
        <p:spPr>
          <a:xfrm>
            <a:off x="0" y="5867400"/>
            <a:ext cx="12192000" cy="990600"/>
          </a:xfrm>
          <a:prstGeom prst="wav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IN">
              <a:ln w="19050">
                <a:solidFill>
                  <a:schemeClr val="tx1"/>
                </a:solidFill>
              </a:ln>
              <a:solidFill>
                <a:schemeClr val="tx1"/>
              </a:solidFill>
              <a:effectLst>
                <a:reflection blurRad="6350" stA="60000" endA="900" endPos="58000" dir="5400000" sy="-100000" algn="bl" rotWithShape="0"/>
              </a:effectLs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2729F341-B528-333F-87C4-97A75E3660F0}"/>
              </a:ext>
            </a:extLst>
          </p:cNvPr>
          <p:cNvSpPr txBox="1"/>
          <p:nvPr/>
        </p:nvSpPr>
        <p:spPr>
          <a:xfrm>
            <a:off x="152400" y="609600"/>
            <a:ext cx="6858000" cy="5016758"/>
          </a:xfrm>
          <a:prstGeom prst="rect">
            <a:avLst/>
          </a:prstGeom>
          <a:noFill/>
        </p:spPr>
        <p:txBody>
          <a:bodyPr wrap="square" rtlCol="0">
            <a:spAutoFit/>
          </a:bodyPr>
          <a:lstStyle/>
          <a:p>
            <a:pPr algn="just">
              <a:buClr>
                <a:srgbClr val="00B0F0"/>
              </a:buClr>
            </a:pPr>
            <a:endParaRPr lang="en-US" sz="3200" b="1" dirty="0">
              <a:cs typeface="Times New Roman" panose="02020603050405020304" pitchFamily="18" charset="0"/>
            </a:endParaRPr>
          </a:p>
          <a:p>
            <a:pPr marL="285750" indent="-285750" algn="just">
              <a:buClr>
                <a:srgbClr val="00B0F0"/>
              </a:buClr>
              <a:buFont typeface="Wingdings 3" panose="05040102010807070707" pitchFamily="18" charset="2"/>
              <a:buChar char=""/>
            </a:pPr>
            <a:r>
              <a:rPr lang="en-US" b="1" dirty="0">
                <a:cs typeface="Times New Roman" panose="02020603050405020304" pitchFamily="18" charset="0"/>
              </a:rPr>
              <a:t>Monitoring and Surveillance:</a:t>
            </a:r>
            <a:r>
              <a:rPr lang="en-US" dirty="0">
                <a:cs typeface="Times New Roman" panose="02020603050405020304" pitchFamily="18" charset="0"/>
              </a:rPr>
              <a:t> Keyloggers can be used for legitimate monitoring purposes, such as parental control to ensure children's online safety or employee monitoring to track productivity and adherence to company policies.</a:t>
            </a:r>
          </a:p>
          <a:p>
            <a:pPr marL="285750" indent="-285750" algn="just">
              <a:buClr>
                <a:srgbClr val="00B0F0"/>
              </a:buClr>
              <a:buFont typeface="Wingdings 3" panose="05040102010807070707" pitchFamily="18" charset="2"/>
              <a:buChar char=""/>
            </a:pPr>
            <a:endParaRPr lang="en-US" dirty="0">
              <a:cs typeface="Times New Roman" panose="02020603050405020304" pitchFamily="18" charset="0"/>
            </a:endParaRPr>
          </a:p>
          <a:p>
            <a:pPr marL="285750" indent="-285750" algn="just">
              <a:buClr>
                <a:srgbClr val="00B0F0"/>
              </a:buClr>
              <a:buFont typeface="Wingdings 3" panose="05040102010807070707" pitchFamily="18" charset="2"/>
              <a:buChar char=""/>
            </a:pPr>
            <a:r>
              <a:rPr lang="en-US" b="1" dirty="0">
                <a:cs typeface="Times New Roman" panose="02020603050405020304" pitchFamily="18" charset="0"/>
              </a:rPr>
              <a:t>Data Recovery:</a:t>
            </a:r>
            <a:r>
              <a:rPr lang="en-US" dirty="0">
                <a:cs typeface="Times New Roman" panose="02020603050405020304" pitchFamily="18" charset="0"/>
              </a:rPr>
              <a:t> In situations where data is accidentally lost, keyloggers can sometimes help recover the lost information by capturing keystrokes before they are deleted.</a:t>
            </a:r>
          </a:p>
          <a:p>
            <a:pPr marL="285750" indent="-285750" algn="just">
              <a:buClr>
                <a:srgbClr val="00B0F0"/>
              </a:buClr>
              <a:buFont typeface="Wingdings 3" panose="05040102010807070707" pitchFamily="18" charset="2"/>
              <a:buChar char=""/>
            </a:pPr>
            <a:endParaRPr lang="en-IN" dirty="0">
              <a:cs typeface="Times New Roman" panose="02020603050405020304" pitchFamily="18" charset="0"/>
            </a:endParaRPr>
          </a:p>
          <a:p>
            <a:pPr marL="285750" indent="-285750" algn="just">
              <a:buClr>
                <a:srgbClr val="00B0F0"/>
              </a:buClr>
              <a:buFont typeface="Wingdings 3" panose="05040102010807070707" pitchFamily="18" charset="2"/>
              <a:buChar char=""/>
            </a:pPr>
            <a:r>
              <a:rPr lang="en-US" b="1" dirty="0">
                <a:cs typeface="Times New Roman" panose="02020603050405020304" pitchFamily="18" charset="0"/>
              </a:rPr>
              <a:t>Investigative Tool:</a:t>
            </a:r>
            <a:r>
              <a:rPr lang="en-US" dirty="0">
                <a:cs typeface="Times New Roman" panose="02020603050405020304" pitchFamily="18" charset="0"/>
              </a:rPr>
              <a:t> Law enforcement agencies and legal professionals can use keyloggers as part of their investigative toolkit to gather evidence in criminal cases or track suspicious activities.</a:t>
            </a:r>
          </a:p>
          <a:p>
            <a:pPr marL="285750" indent="-285750" algn="just">
              <a:buClr>
                <a:srgbClr val="00B0F0"/>
              </a:buClr>
              <a:buFont typeface="Wingdings 3" panose="05040102010807070707" pitchFamily="18" charset="2"/>
              <a:buChar char=""/>
            </a:pPr>
            <a:endParaRPr lang="en-US" dirty="0">
              <a:cs typeface="Times New Roman" panose="02020603050405020304" pitchFamily="18" charset="0"/>
            </a:endParaRPr>
          </a:p>
          <a:p>
            <a:pPr marL="285750" indent="-285750" algn="just">
              <a:buClr>
                <a:srgbClr val="00B0F0"/>
              </a:buClr>
              <a:buFont typeface="Wingdings 3" panose="05040102010807070707" pitchFamily="18" charset="2"/>
              <a:buChar char=""/>
            </a:pPr>
            <a:r>
              <a:rPr lang="en-US" b="1" dirty="0">
                <a:cs typeface="Times New Roman" panose="02020603050405020304" pitchFamily="18" charset="0"/>
              </a:rPr>
              <a:t>System Diagnostics:</a:t>
            </a:r>
            <a:r>
              <a:rPr lang="en-US" dirty="0">
                <a:cs typeface="Times New Roman" panose="02020603050405020304" pitchFamily="18" charset="0"/>
              </a:rPr>
              <a:t> Keyloggers can assist IT professionals in diagnosing technical issues and troubleshooting problems by providing a detailed log of user interactions.</a:t>
            </a:r>
          </a:p>
        </p:txBody>
      </p:sp>
      <p:sp>
        <p:nvSpPr>
          <p:cNvPr id="10" name="TextBox 9">
            <a:extLst>
              <a:ext uri="{FF2B5EF4-FFF2-40B4-BE49-F238E27FC236}">
                <a16:creationId xmlns:a16="http://schemas.microsoft.com/office/drawing/2014/main" id="{395738BB-088F-3C83-7BDE-8C39F5310987}"/>
              </a:ext>
            </a:extLst>
          </p:cNvPr>
          <p:cNvSpPr txBox="1"/>
          <p:nvPr/>
        </p:nvSpPr>
        <p:spPr>
          <a:xfrm>
            <a:off x="228600" y="152400"/>
            <a:ext cx="9982200" cy="707886"/>
          </a:xfrm>
          <a:prstGeom prst="rect">
            <a:avLst/>
          </a:prstGeom>
          <a:noFill/>
        </p:spPr>
        <p:txBody>
          <a:bodyPr wrap="square" rtlCol="0">
            <a:spAutoFit/>
          </a:bodyPr>
          <a:lstStyle/>
          <a:p>
            <a:pPr marL="0" indent="0">
              <a:buNone/>
            </a:pPr>
            <a:r>
              <a:rPr lang="en-US" sz="4000" b="1" spc="50" dirty="0">
                <a:ln w="9525" cmpd="sng">
                  <a:solidFill>
                    <a:schemeClr val="accent1"/>
                  </a:solidFill>
                  <a:prstDash val="solid"/>
                </a:ln>
                <a:solidFill>
                  <a:srgbClr val="70AD47">
                    <a:tint val="1000"/>
                  </a:srgbClr>
                </a:solidFill>
                <a:effectLst>
                  <a:glow rad="38100">
                    <a:schemeClr val="accent1">
                      <a:alpha val="40000"/>
                    </a:schemeClr>
                  </a:glow>
                </a:effectLst>
                <a:latin typeface="Arial Black" panose="020B0A04020102020204" pitchFamily="34" charset="0"/>
                <a:cs typeface="Times New Roman" panose="02020603050405020304" pitchFamily="18" charset="0"/>
              </a:rPr>
              <a:t>ADVANTAGES_OF_KEYLOGGERS</a:t>
            </a:r>
          </a:p>
        </p:txBody>
      </p:sp>
      <p:pic>
        <p:nvPicPr>
          <p:cNvPr id="1026" name="Picture 2" descr="Keylogger in Cyber Security? - Red Team Security Blog">
            <a:extLst>
              <a:ext uri="{FF2B5EF4-FFF2-40B4-BE49-F238E27FC236}">
                <a16:creationId xmlns:a16="http://schemas.microsoft.com/office/drawing/2014/main" id="{1EDEA65C-205F-B5D4-4903-4B9CECFA1D01}"/>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086600" y="3276600"/>
            <a:ext cx="4572000" cy="2743200"/>
          </a:xfrm>
          <a:prstGeom prst="roundRect">
            <a:avLst>
              <a:gd name="adj" fmla="val 8594"/>
            </a:avLst>
          </a:prstGeom>
          <a:solidFill>
            <a:srgbClr val="FFFFFF">
              <a:shade val="85000"/>
            </a:srgbClr>
          </a:solidFill>
          <a:ln>
            <a:solidFill>
              <a:srgbClr val="FFFF00"/>
            </a:solidFill>
          </a:ln>
          <a:effectLst>
            <a:reflection blurRad="12700" stA="38000" endPos="28000" dist="5000" dir="5400000" sy="-100000" algn="bl" rotWithShape="0"/>
            <a:softEdge rad="635000"/>
          </a:effectLst>
        </p:spPr>
      </p:pic>
      <p:pic>
        <p:nvPicPr>
          <p:cNvPr id="4098" name="Picture 2" descr="10 Best Free Keylogger for Windows 11 in 2023">
            <a:extLst>
              <a:ext uri="{FF2B5EF4-FFF2-40B4-BE49-F238E27FC236}">
                <a16:creationId xmlns:a16="http://schemas.microsoft.com/office/drawing/2014/main" id="{3899CBAC-834D-B67E-A2C0-4805211B3A8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67600" y="1066800"/>
            <a:ext cx="3810000" cy="2347317"/>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14" name="Wave 13">
            <a:extLst>
              <a:ext uri="{FF2B5EF4-FFF2-40B4-BE49-F238E27FC236}">
                <a16:creationId xmlns:a16="http://schemas.microsoft.com/office/drawing/2014/main" id="{80BC4657-B8E2-9875-56D7-92BAE5C5E573}"/>
              </a:ext>
            </a:extLst>
          </p:cNvPr>
          <p:cNvSpPr/>
          <p:nvPr/>
        </p:nvSpPr>
        <p:spPr>
          <a:xfrm>
            <a:off x="0" y="5867400"/>
            <a:ext cx="12192000" cy="990600"/>
          </a:xfrm>
          <a:prstGeom prst="wav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IN">
              <a:ln w="19050">
                <a:solidFill>
                  <a:schemeClr val="tx1"/>
                </a:solidFill>
              </a:ln>
              <a:solidFill>
                <a:schemeClr val="tx1"/>
              </a:solidFill>
              <a:effectLst>
                <a:reflection blurRad="6350" stA="60000" endA="900" endPos="58000" dir="5400000" sy="-100000" algn="bl" rotWithShape="0"/>
              </a:effectLst>
            </a:endParaRPr>
          </a:p>
        </p:txBody>
      </p:sp>
    </p:spTree>
    <p:extLst>
      <p:ext uri="{BB962C8B-B14F-4D97-AF65-F5344CB8AC3E}">
        <p14:creationId xmlns:p14="http://schemas.microsoft.com/office/powerpoint/2010/main" val="12166456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TextBox 44">
            <a:extLst>
              <a:ext uri="{FF2B5EF4-FFF2-40B4-BE49-F238E27FC236}">
                <a16:creationId xmlns:a16="http://schemas.microsoft.com/office/drawing/2014/main" id="{EFF2B22A-DBA3-E6B3-C53C-4CCCC9ABD38F}"/>
              </a:ext>
            </a:extLst>
          </p:cNvPr>
          <p:cNvSpPr txBox="1"/>
          <p:nvPr/>
        </p:nvSpPr>
        <p:spPr>
          <a:xfrm>
            <a:off x="457200" y="609600"/>
            <a:ext cx="10820400" cy="4832092"/>
          </a:xfrm>
          <a:prstGeom prst="rect">
            <a:avLst/>
          </a:prstGeom>
          <a:noFill/>
        </p:spPr>
        <p:txBody>
          <a:bodyPr wrap="square" rtlCol="0">
            <a:spAutoFit/>
          </a:bodyPr>
          <a:lstStyle/>
          <a:p>
            <a:pPr marL="457200" indent="-457200" algn="just">
              <a:buClr>
                <a:srgbClr val="00B0F0"/>
              </a:buClr>
              <a:buFont typeface="Wingdings 3" panose="05040102010807070707" pitchFamily="18" charset="2"/>
              <a:buChar char=""/>
            </a:pPr>
            <a:endParaRPr lang="en-IN" sz="3200" b="1" dirty="0">
              <a:solidFill>
                <a:schemeClr val="accent4"/>
              </a:solidFill>
              <a:cs typeface="Times New Roman" panose="02020603050405020304" pitchFamily="18" charset="0"/>
            </a:endParaRPr>
          </a:p>
          <a:p>
            <a:pPr marL="285750" indent="-285750" algn="just">
              <a:buClr>
                <a:srgbClr val="00B0F0"/>
              </a:buClr>
              <a:buFont typeface="Wingdings 3" panose="05040102010807070707" pitchFamily="18" charset="2"/>
              <a:buChar char=""/>
            </a:pPr>
            <a:endParaRPr lang="en-IN" b="1" dirty="0">
              <a:cs typeface="Times New Roman" panose="02020603050405020304" pitchFamily="18" charset="0"/>
            </a:endParaRPr>
          </a:p>
          <a:p>
            <a:pPr marL="285750" indent="-285750" algn="just">
              <a:buClr>
                <a:srgbClr val="00B0F0"/>
              </a:buClr>
              <a:buFont typeface="Wingdings 3" panose="05040102010807070707" pitchFamily="18" charset="2"/>
              <a:buChar char=""/>
            </a:pPr>
            <a:r>
              <a:rPr lang="en-US" sz="2000" b="1" dirty="0">
                <a:cs typeface="Times New Roman" panose="02020603050405020304" pitchFamily="18" charset="0"/>
              </a:rPr>
              <a:t>Privacy Invasion:</a:t>
            </a:r>
            <a:r>
              <a:rPr lang="en-US" sz="2000" dirty="0">
                <a:cs typeface="Times New Roman" panose="02020603050405020304" pitchFamily="18" charset="0"/>
              </a:rPr>
              <a:t> </a:t>
            </a:r>
            <a:r>
              <a:rPr lang="en-US" dirty="0">
                <a:cs typeface="Times New Roman" panose="02020603050405020304" pitchFamily="18" charset="0"/>
              </a:rPr>
              <a:t>Keyloggers have the potential to infringe on individuals' privacy by capturing sensitive information, such as passwords, personal messages, and browsing history, without their consent or knowledge.</a:t>
            </a:r>
          </a:p>
          <a:p>
            <a:pPr marL="285750" indent="-285750" algn="just">
              <a:buClr>
                <a:srgbClr val="00B0F0"/>
              </a:buClr>
              <a:buFont typeface="Wingdings 3" panose="05040102010807070707" pitchFamily="18" charset="2"/>
              <a:buChar char=""/>
            </a:pPr>
            <a:endParaRPr lang="en-US" dirty="0">
              <a:cs typeface="Times New Roman" panose="02020603050405020304" pitchFamily="18" charset="0"/>
            </a:endParaRPr>
          </a:p>
          <a:p>
            <a:pPr marL="285750" indent="-285750" algn="just">
              <a:buClr>
                <a:srgbClr val="00B0F0"/>
              </a:buClr>
              <a:buFont typeface="Wingdings 3" panose="05040102010807070707" pitchFamily="18" charset="2"/>
              <a:buChar char=""/>
            </a:pPr>
            <a:r>
              <a:rPr lang="en-US" sz="2000" b="1" dirty="0">
                <a:cs typeface="Times New Roman" panose="02020603050405020304" pitchFamily="18" charset="0"/>
              </a:rPr>
              <a:t>Misuse and Abuse:</a:t>
            </a:r>
            <a:r>
              <a:rPr lang="en-US" dirty="0">
                <a:cs typeface="Times New Roman" panose="02020603050405020304" pitchFamily="18" charset="0"/>
              </a:rPr>
              <a:t> Keyloggers can be misused for malicious purposes, such as stealing passwords, financial information, or intellectual property, leading to identity theft, financial fraud, or corporate espionage.</a:t>
            </a:r>
          </a:p>
          <a:p>
            <a:pPr marL="285750" indent="-285750" algn="just">
              <a:buClr>
                <a:srgbClr val="00B0F0"/>
              </a:buClr>
              <a:buFont typeface="Wingdings 3" panose="05040102010807070707" pitchFamily="18" charset="2"/>
              <a:buChar char=""/>
            </a:pPr>
            <a:endParaRPr lang="en-US" dirty="0">
              <a:cs typeface="Times New Roman" panose="02020603050405020304" pitchFamily="18" charset="0"/>
            </a:endParaRPr>
          </a:p>
          <a:p>
            <a:pPr marL="285750" indent="-285750" algn="just">
              <a:buClr>
                <a:srgbClr val="00B0F0"/>
              </a:buClr>
              <a:buFont typeface="Wingdings 3" panose="05040102010807070707" pitchFamily="18" charset="2"/>
              <a:buChar char=""/>
            </a:pPr>
            <a:r>
              <a:rPr lang="en-US" sz="2000" b="1" dirty="0">
                <a:cs typeface="Times New Roman" panose="02020603050405020304" pitchFamily="18" charset="0"/>
              </a:rPr>
              <a:t>Legal and Ethical Concerns:</a:t>
            </a:r>
            <a:r>
              <a:rPr lang="en-US" dirty="0">
                <a:cs typeface="Times New Roman" panose="02020603050405020304" pitchFamily="18" charset="0"/>
              </a:rPr>
              <a:t> The use of keyloggers without proper authorization or consent may violate privacy laws and ethical principles, resulting in legal repercussions and damage to reputation if discovered.</a:t>
            </a:r>
          </a:p>
          <a:p>
            <a:pPr marL="285750" indent="-285750" algn="just">
              <a:buClr>
                <a:srgbClr val="00B0F0"/>
              </a:buClr>
              <a:buFont typeface="Wingdings 3" panose="05040102010807070707" pitchFamily="18" charset="2"/>
              <a:buChar char=""/>
            </a:pPr>
            <a:endParaRPr lang="en-US" dirty="0">
              <a:cs typeface="Times New Roman" panose="02020603050405020304" pitchFamily="18" charset="0"/>
            </a:endParaRPr>
          </a:p>
          <a:p>
            <a:pPr marL="285750" indent="-285750" algn="just">
              <a:buClr>
                <a:srgbClr val="00B0F0"/>
              </a:buClr>
              <a:buFont typeface="Wingdings 3" panose="05040102010807070707" pitchFamily="18" charset="2"/>
              <a:buChar char=""/>
            </a:pPr>
            <a:r>
              <a:rPr lang="en-US" b="1" dirty="0">
                <a:cs typeface="Times New Roman" panose="02020603050405020304" pitchFamily="18" charset="0"/>
              </a:rPr>
              <a:t>Security Vulnerabilities:</a:t>
            </a:r>
            <a:r>
              <a:rPr lang="en-US" dirty="0">
                <a:cs typeface="Times New Roman" panose="02020603050405020304" pitchFamily="18" charset="0"/>
              </a:rPr>
              <a:t> Keyloggers themselves can become targets for exploitation by cybercriminals, leading to security vulnerabilities and potential breaches if not properly secured or maintained.</a:t>
            </a:r>
          </a:p>
          <a:p>
            <a:pPr marL="285750" indent="-285750" algn="just">
              <a:buClr>
                <a:srgbClr val="00B0F0"/>
              </a:buClr>
              <a:buFont typeface="Wingdings 3" panose="05040102010807070707" pitchFamily="18" charset="2"/>
              <a:buChar char=""/>
            </a:pPr>
            <a:endParaRPr lang="en-US" dirty="0">
              <a:cs typeface="Times New Roman" panose="02020603050405020304" pitchFamily="18" charset="0"/>
            </a:endParaRPr>
          </a:p>
          <a:p>
            <a:pPr marL="285750" indent="-285750" algn="just">
              <a:buClr>
                <a:srgbClr val="00B0F0"/>
              </a:buClr>
              <a:buFont typeface="Wingdings 3" panose="05040102010807070707" pitchFamily="18" charset="2"/>
              <a:buChar char=""/>
            </a:pPr>
            <a:r>
              <a:rPr lang="en-US" b="1" dirty="0">
                <a:cs typeface="Times New Roman" panose="02020603050405020304" pitchFamily="18" charset="0"/>
              </a:rPr>
              <a:t>Cost and Complexity:</a:t>
            </a:r>
            <a:r>
              <a:rPr lang="en-US" dirty="0">
                <a:cs typeface="Times New Roman" panose="02020603050405020304" pitchFamily="18" charset="0"/>
              </a:rPr>
              <a:t> Implementing comprehensive security measures can be costly and complex, requiring investment in software, hardware, personnel training, and ongoing maintenance.</a:t>
            </a:r>
            <a:endParaRPr lang="en-IN" dirty="0">
              <a:cs typeface="Times New Roman" panose="02020603050405020304" pitchFamily="18" charset="0"/>
            </a:endParaRPr>
          </a:p>
        </p:txBody>
      </p:sp>
      <p:sp>
        <p:nvSpPr>
          <p:cNvPr id="2" name="TextBox 1">
            <a:extLst>
              <a:ext uri="{FF2B5EF4-FFF2-40B4-BE49-F238E27FC236}">
                <a16:creationId xmlns:a16="http://schemas.microsoft.com/office/drawing/2014/main" id="{CC7AB033-3E5A-3661-1CB0-7422B9EFC32A}"/>
              </a:ext>
            </a:extLst>
          </p:cNvPr>
          <p:cNvSpPr txBox="1"/>
          <p:nvPr/>
        </p:nvSpPr>
        <p:spPr>
          <a:xfrm>
            <a:off x="228600" y="304800"/>
            <a:ext cx="10896600" cy="707886"/>
          </a:xfrm>
          <a:prstGeom prst="rect">
            <a:avLst/>
          </a:prstGeom>
          <a:noFill/>
        </p:spPr>
        <p:txBody>
          <a:bodyPr wrap="square" rtlCol="0">
            <a:spAutoFit/>
          </a:bodyPr>
          <a:lstStyle/>
          <a:p>
            <a:pPr marL="0" indent="0">
              <a:buNone/>
            </a:pPr>
            <a:r>
              <a:rPr lang="en-US" sz="4000" b="1" spc="50" dirty="0">
                <a:ln w="9525" cmpd="sng">
                  <a:solidFill>
                    <a:schemeClr val="accent1"/>
                  </a:solidFill>
                  <a:prstDash val="solid"/>
                </a:ln>
                <a:solidFill>
                  <a:srgbClr val="70AD47">
                    <a:tint val="1000"/>
                  </a:srgbClr>
                </a:solidFill>
                <a:effectLst>
                  <a:glow rad="38100">
                    <a:schemeClr val="accent1">
                      <a:alpha val="40000"/>
                    </a:schemeClr>
                  </a:glow>
                </a:effectLst>
                <a:latin typeface="Arial Black" panose="020B0A04020102020204" pitchFamily="34" charset="0"/>
                <a:cs typeface="Times New Roman" panose="02020603050405020304" pitchFamily="18" charset="0"/>
              </a:rPr>
              <a:t>DISADVANTAGES_OF_KEYLOGGERS</a:t>
            </a:r>
          </a:p>
        </p:txBody>
      </p:sp>
      <p:sp>
        <p:nvSpPr>
          <p:cNvPr id="4" name="Wave 3">
            <a:extLst>
              <a:ext uri="{FF2B5EF4-FFF2-40B4-BE49-F238E27FC236}">
                <a16:creationId xmlns:a16="http://schemas.microsoft.com/office/drawing/2014/main" id="{8500173C-8CAC-0B31-9D03-9F36C959B96B}"/>
              </a:ext>
            </a:extLst>
          </p:cNvPr>
          <p:cNvSpPr/>
          <p:nvPr/>
        </p:nvSpPr>
        <p:spPr>
          <a:xfrm>
            <a:off x="0" y="5867400"/>
            <a:ext cx="12192000" cy="990600"/>
          </a:xfrm>
          <a:prstGeom prst="wav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IN">
              <a:ln w="19050">
                <a:solidFill>
                  <a:schemeClr val="tx1"/>
                </a:solidFill>
              </a:ln>
              <a:solidFill>
                <a:schemeClr val="tx1"/>
              </a:solidFill>
              <a:effectLst>
                <a:reflection blurRad="6350" stA="60000" endA="900" endPos="58000" dir="5400000" sy="-100000" algn="bl" rotWithShape="0"/>
              </a:effectLst>
            </a:endParaRPr>
          </a:p>
        </p:txBody>
      </p:sp>
    </p:spTree>
    <p:extLst>
      <p:ext uri="{BB962C8B-B14F-4D97-AF65-F5344CB8AC3E}">
        <p14:creationId xmlns:p14="http://schemas.microsoft.com/office/powerpoint/2010/main" val="10985589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Wave 2">
            <a:extLst>
              <a:ext uri="{FF2B5EF4-FFF2-40B4-BE49-F238E27FC236}">
                <a16:creationId xmlns:a16="http://schemas.microsoft.com/office/drawing/2014/main" id="{C91FA229-9AF9-915F-DF3B-0FE69CD32DD9}"/>
              </a:ext>
            </a:extLst>
          </p:cNvPr>
          <p:cNvSpPr/>
          <p:nvPr/>
        </p:nvSpPr>
        <p:spPr>
          <a:xfrm>
            <a:off x="0" y="5867400"/>
            <a:ext cx="12192000" cy="990600"/>
          </a:xfrm>
          <a:prstGeom prst="wav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IN">
              <a:ln w="19050">
                <a:solidFill>
                  <a:schemeClr val="tx1"/>
                </a:solidFill>
              </a:ln>
              <a:solidFill>
                <a:schemeClr val="tx1"/>
              </a:solidFill>
              <a:effectLst>
                <a:reflection blurRad="6350" stA="60000" endA="900" endPos="58000" dir="5400000" sy="-100000" algn="bl" rotWithShape="0"/>
              </a:effectLst>
            </a:endParaRPr>
          </a:p>
        </p:txBody>
      </p:sp>
      <p:sp>
        <p:nvSpPr>
          <p:cNvPr id="5" name="object 5"/>
          <p:cNvSpPr txBox="1">
            <a:spLocks noGrp="1"/>
          </p:cNvSpPr>
          <p:nvPr>
            <p:ph type="title"/>
          </p:nvPr>
        </p:nvSpPr>
        <p:spPr>
          <a:xfrm>
            <a:off x="381000" y="304800"/>
            <a:ext cx="8305800" cy="632224"/>
          </a:xfrm>
          <a:prstGeom prst="rect">
            <a:avLst/>
          </a:prstGeom>
        </p:spPr>
        <p:txBody>
          <a:bodyPr vert="horz" wrap="square" lIns="0" tIns="16510" rIns="0" bIns="0" rtlCol="0">
            <a:spAutoFit/>
          </a:bodyPr>
          <a:lstStyle/>
          <a:p>
            <a:pPr marL="12700">
              <a:lnSpc>
                <a:spcPct val="100000"/>
              </a:lnSpc>
              <a:spcBef>
                <a:spcPts val="130"/>
              </a:spcBef>
            </a:pPr>
            <a:r>
              <a:rPr lang="en-US" sz="4000" b="1" cap="none" spc="50" dirty="0">
                <a:ln w="9525" cmpd="sng">
                  <a:solidFill>
                    <a:schemeClr val="accent1"/>
                  </a:solidFill>
                  <a:prstDash val="solid"/>
                </a:ln>
                <a:solidFill>
                  <a:srgbClr val="70AD47">
                    <a:tint val="1000"/>
                  </a:srgbClr>
                </a:solidFill>
                <a:effectLst>
                  <a:glow rad="38100">
                    <a:schemeClr val="accent1">
                      <a:alpha val="40000"/>
                    </a:schemeClr>
                  </a:glow>
                </a:effectLst>
                <a:latin typeface="Arial Black" panose="020B0A04020102020204" pitchFamily="34" charset="0"/>
              </a:rPr>
              <a:t>WHO_ARE_THE_END_USERS?</a:t>
            </a:r>
          </a:p>
        </p:txBody>
      </p:sp>
      <p:sp>
        <p:nvSpPr>
          <p:cNvPr id="16" name="TextBox 15">
            <a:extLst>
              <a:ext uri="{FF2B5EF4-FFF2-40B4-BE49-F238E27FC236}">
                <a16:creationId xmlns:a16="http://schemas.microsoft.com/office/drawing/2014/main" id="{6336AF60-C650-A27B-9D07-0AB747924A5C}"/>
              </a:ext>
            </a:extLst>
          </p:cNvPr>
          <p:cNvSpPr txBox="1"/>
          <p:nvPr/>
        </p:nvSpPr>
        <p:spPr>
          <a:xfrm>
            <a:off x="4419600" y="1447800"/>
            <a:ext cx="7391400" cy="5447645"/>
          </a:xfrm>
          <a:prstGeom prst="rect">
            <a:avLst/>
          </a:prstGeom>
          <a:noFill/>
        </p:spPr>
        <p:txBody>
          <a:bodyPr wrap="square" rtlCol="0">
            <a:spAutoFit/>
          </a:bodyPr>
          <a:lstStyle/>
          <a:p>
            <a:pPr algn="just">
              <a:buClr>
                <a:srgbClr val="00B0F0"/>
              </a:buClr>
            </a:pPr>
            <a:r>
              <a:rPr lang="en-US" sz="2000" b="1" dirty="0">
                <a:cs typeface="Times New Roman" panose="02020603050405020304" pitchFamily="18" charset="0"/>
              </a:rPr>
              <a:t>Ethical Hackers and Security Professionals:</a:t>
            </a:r>
            <a:endParaRPr lang="en-US" sz="2000" dirty="0">
              <a:cs typeface="Times New Roman" panose="02020603050405020304" pitchFamily="18" charset="0"/>
            </a:endParaRPr>
          </a:p>
          <a:p>
            <a:pPr marL="285750" indent="-285750" algn="just">
              <a:buClr>
                <a:srgbClr val="00B0F0"/>
              </a:buClr>
              <a:buFont typeface="Wingdings 3" panose="05040102010807070707" pitchFamily="18" charset="2"/>
              <a:buChar char=""/>
            </a:pPr>
            <a:r>
              <a:rPr lang="en-US" dirty="0">
                <a:cs typeface="Times New Roman" panose="02020603050405020304" pitchFamily="18" charset="0"/>
              </a:rPr>
              <a:t>Ethical hackers and security professionals may use keyloggers as part of penetration testing or security assessments to identify vulnerabilities in systems and applications. This helps organizations improve their security posture by addressing potential weaknesses before they can be exploited by malicious actors.</a:t>
            </a:r>
          </a:p>
          <a:p>
            <a:pPr marL="285750" indent="-285750" algn="just">
              <a:buClr>
                <a:srgbClr val="00B0F0"/>
              </a:buClr>
              <a:buFont typeface="Wingdings 3" panose="05040102010807070707" pitchFamily="18" charset="2"/>
              <a:buChar char=""/>
            </a:pPr>
            <a:endParaRPr lang="en-US" dirty="0">
              <a:cs typeface="Times New Roman" panose="02020603050405020304" pitchFamily="18" charset="0"/>
            </a:endParaRPr>
          </a:p>
          <a:p>
            <a:pPr algn="just">
              <a:buClr>
                <a:srgbClr val="00B0F0"/>
              </a:buClr>
            </a:pPr>
            <a:r>
              <a:rPr lang="en-US" sz="2000" b="1" dirty="0">
                <a:cs typeface="Times New Roman" panose="02020603050405020304" pitchFamily="18" charset="0"/>
              </a:rPr>
              <a:t>IT Administrators:</a:t>
            </a:r>
            <a:endParaRPr lang="en-US" sz="2000" dirty="0">
              <a:cs typeface="Times New Roman" panose="02020603050405020304" pitchFamily="18" charset="0"/>
            </a:endParaRPr>
          </a:p>
          <a:p>
            <a:pPr marL="285750" indent="-285750" algn="just">
              <a:buClr>
                <a:srgbClr val="00B0F0"/>
              </a:buClr>
              <a:buFont typeface="Wingdings 3" panose="05040102010807070707" pitchFamily="18" charset="2"/>
              <a:buChar char=""/>
            </a:pPr>
            <a:r>
              <a:rPr lang="en-US" dirty="0">
                <a:cs typeface="Times New Roman" panose="02020603050405020304" pitchFamily="18" charset="0"/>
              </a:rPr>
              <a:t>IT administrators may utilize keyloggers to troubleshoot technical issues, diagnose problems, or monitor system usage within their organization's network.</a:t>
            </a:r>
          </a:p>
          <a:p>
            <a:pPr marL="285750" indent="-285750" algn="just">
              <a:buClr>
                <a:srgbClr val="00B0F0"/>
              </a:buClr>
              <a:buFont typeface="Wingdings 3" panose="05040102010807070707" pitchFamily="18" charset="2"/>
              <a:buChar char=""/>
            </a:pPr>
            <a:endParaRPr lang="en-US" dirty="0">
              <a:cs typeface="Times New Roman" panose="02020603050405020304" pitchFamily="18" charset="0"/>
            </a:endParaRPr>
          </a:p>
          <a:p>
            <a:pPr algn="just">
              <a:buClr>
                <a:srgbClr val="00B0F0"/>
              </a:buClr>
            </a:pPr>
            <a:r>
              <a:rPr lang="en-US" sz="2000" b="1" dirty="0">
                <a:cs typeface="Times New Roman" panose="02020603050405020304" pitchFamily="18" charset="0"/>
              </a:rPr>
              <a:t>Cybercriminals:</a:t>
            </a:r>
            <a:endParaRPr lang="en-US" sz="2000" dirty="0">
              <a:cs typeface="Times New Roman" panose="02020603050405020304" pitchFamily="18" charset="0"/>
            </a:endParaRPr>
          </a:p>
          <a:p>
            <a:pPr marL="285750" indent="-285750" algn="just">
              <a:buClr>
                <a:srgbClr val="00B0F0"/>
              </a:buClr>
              <a:buFont typeface="Wingdings 3" panose="05040102010807070707" pitchFamily="18" charset="2"/>
              <a:buChar char=""/>
            </a:pPr>
            <a:r>
              <a:rPr lang="en-US" dirty="0">
                <a:cs typeface="Times New Roman" panose="02020603050405020304" pitchFamily="18" charset="0"/>
              </a:rPr>
              <a:t>Unfortunately, cybercriminals may also be end users of keyloggers, employing them for malicious purposes such as stealing sensitive information like passwords, financial details, or personal data. This stolen information can be used for identity theft, financial fraud, or other illicit activities.</a:t>
            </a:r>
          </a:p>
          <a:p>
            <a:pPr marL="285750" indent="-285750">
              <a:buClr>
                <a:srgbClr val="00B0F0"/>
              </a:buClr>
              <a:buFont typeface="Wingdings 3" panose="05040102010807070707" pitchFamily="18" charset="2"/>
              <a:buChar char=""/>
            </a:pPr>
            <a:endParaRPr lang="en-IN" dirty="0"/>
          </a:p>
        </p:txBody>
      </p:sp>
      <p:pic>
        <p:nvPicPr>
          <p:cNvPr id="4100" name="Picture 4" descr="Keylogger Process in User Activity | Download Scientific Diagram">
            <a:extLst>
              <a:ext uri="{FF2B5EF4-FFF2-40B4-BE49-F238E27FC236}">
                <a16:creationId xmlns:a16="http://schemas.microsoft.com/office/drawing/2014/main" id="{AE549321-DC1F-9456-DF2E-D2BBE338DEE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 y="1905000"/>
            <a:ext cx="4282131" cy="3352800"/>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TM03457452[[fn=Celestial]]</Template>
  <TotalTime>434</TotalTime>
  <Words>1443</Words>
  <Application>Microsoft Office PowerPoint</Application>
  <PresentationFormat>Widescreen</PresentationFormat>
  <Paragraphs>97</Paragraphs>
  <Slides>13</Slides>
  <Notes>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Arial</vt:lpstr>
      <vt:lpstr>Arial Black</vt:lpstr>
      <vt:lpstr>Calibri</vt:lpstr>
      <vt:lpstr>Calibri Light</vt:lpstr>
      <vt:lpstr>Times New Roman</vt:lpstr>
      <vt:lpstr>Trebuchet MS</vt:lpstr>
      <vt:lpstr>Wingdings 3</vt:lpstr>
      <vt:lpstr>Celestial</vt:lpstr>
      <vt:lpstr>PowerPoint Presentation</vt:lpstr>
      <vt:lpstr>PowerPoint Presentation</vt:lpstr>
      <vt:lpstr>PowerPoint Presentation</vt:lpstr>
      <vt:lpstr>PowerPoint Presentation</vt:lpstr>
      <vt:lpstr>PROBLEM STATEMENT</vt:lpstr>
      <vt:lpstr>PROJECT_OVERVIEW</vt:lpstr>
      <vt:lpstr>PowerPoint Presentation</vt:lpstr>
      <vt:lpstr>PowerPoint Presentation</vt:lpstr>
      <vt:lpstr>WHO_ARE_THE_END_USERS?</vt:lpstr>
      <vt:lpstr>SOLUTION_AND ITS_VALUE_PROPOSITION</vt:lpstr>
      <vt:lpstr>PowerPoint Presentation</vt:lpstr>
      <vt:lpstr>RESULT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HP</dc:creator>
  <cp:keywords>CS</cp:keywords>
  <cp:lastModifiedBy>vignapan kumar</cp:lastModifiedBy>
  <cp:revision>9</cp:revision>
  <dcterms:created xsi:type="dcterms:W3CDTF">2024-06-03T05:48:59Z</dcterms:created>
  <dcterms:modified xsi:type="dcterms:W3CDTF">2024-06-18T15:37:27Z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2024-03-21T00:00:00Z</vt:filetime>
  </property>
  <property fmtid="{D5CDD505-2E9C-101B-9397-08002B2CF9AE}" pid="3" name="LastSaved">
    <vt:filetime>2024-06-03T00:00:00Z</vt:filetime>
  </property>
</Properties>
</file>